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50"/>
  </p:notesMasterIdLst>
  <p:sldIdLst>
    <p:sldId id="257" r:id="rId5"/>
    <p:sldId id="370" r:id="rId6"/>
    <p:sldId id="371" r:id="rId7"/>
    <p:sldId id="372" r:id="rId8"/>
    <p:sldId id="373" r:id="rId9"/>
    <p:sldId id="374" r:id="rId10"/>
    <p:sldId id="292" r:id="rId11"/>
    <p:sldId id="293" r:id="rId12"/>
    <p:sldId id="294" r:id="rId13"/>
    <p:sldId id="376" r:id="rId14"/>
    <p:sldId id="295" r:id="rId15"/>
    <p:sldId id="311" r:id="rId16"/>
    <p:sldId id="312" r:id="rId17"/>
    <p:sldId id="296" r:id="rId18"/>
    <p:sldId id="297" r:id="rId19"/>
    <p:sldId id="375" r:id="rId20"/>
    <p:sldId id="301" r:id="rId21"/>
    <p:sldId id="303" r:id="rId22"/>
    <p:sldId id="308" r:id="rId23"/>
    <p:sldId id="313" r:id="rId24"/>
    <p:sldId id="304" r:id="rId25"/>
    <p:sldId id="305" r:id="rId26"/>
    <p:sldId id="307" r:id="rId27"/>
    <p:sldId id="309" r:id="rId28"/>
    <p:sldId id="310" r:id="rId29"/>
    <p:sldId id="315"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6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856" autoAdjust="0"/>
  </p:normalViewPr>
  <p:slideViewPr>
    <p:cSldViewPr snapToGrid="0">
      <p:cViewPr>
        <p:scale>
          <a:sx n="100" d="100"/>
          <a:sy n="100" d="100"/>
        </p:scale>
        <p:origin x="-20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M:\Dropbox%20(DMaP)\Desktop\Genske%20&amp;%20Mulder%20data.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0"/>
          <c:tx>
            <c:strRef>
              <c:f>'MPP Basis'!$E$5</c:f>
              <c:strCache>
                <c:ptCount val="1"/>
                <c:pt idx="0">
                  <c:v>Upper Midwest</c:v>
                </c:pt>
              </c:strCache>
            </c:strRef>
          </c:tx>
          <c:spPr>
            <a:solidFill>
              <a:schemeClr val="accent6">
                <a:lumMod val="75000"/>
              </a:schemeClr>
            </a:solidFill>
            <a:ln>
              <a:noFill/>
            </a:ln>
            <a:effectLst/>
          </c:spPr>
          <c:invertIfNegative val="0"/>
          <c:cat>
            <c:numRef>
              <c:f>'MPP Basis'!$A$6:$A$12</c:f>
              <c:numCache>
                <c:formatCode>yyyy</c:formatCode>
                <c:ptCount val="7"/>
                <c:pt idx="0">
                  <c:v>39447.0</c:v>
                </c:pt>
                <c:pt idx="1">
                  <c:v>39813.0</c:v>
                </c:pt>
                <c:pt idx="2">
                  <c:v>40178.0</c:v>
                </c:pt>
                <c:pt idx="3">
                  <c:v>40543.0</c:v>
                </c:pt>
                <c:pt idx="4">
                  <c:v>40908.0</c:v>
                </c:pt>
                <c:pt idx="5">
                  <c:v>41274.0</c:v>
                </c:pt>
                <c:pt idx="6">
                  <c:v>41639.0</c:v>
                </c:pt>
              </c:numCache>
            </c:numRef>
          </c:cat>
          <c:val>
            <c:numRef>
              <c:f>'MPP Basis'!$E$6:$E$12</c:f>
              <c:numCache>
                <c:formatCode>0.00</c:formatCode>
                <c:ptCount val="7"/>
                <c:pt idx="0">
                  <c:v>0.0898676041666686</c:v>
                </c:pt>
                <c:pt idx="1">
                  <c:v>1.075739291666666</c:v>
                </c:pt>
                <c:pt idx="2">
                  <c:v>-0.3403610625</c:v>
                </c:pt>
                <c:pt idx="3">
                  <c:v>-0.208826624999997</c:v>
                </c:pt>
                <c:pt idx="4">
                  <c:v>1.038102312499999</c:v>
                </c:pt>
                <c:pt idx="5">
                  <c:v>2.038900250000002</c:v>
                </c:pt>
                <c:pt idx="6">
                  <c:v>0.466906916666666</c:v>
                </c:pt>
              </c:numCache>
            </c:numRef>
          </c:val>
        </c:ser>
        <c:ser>
          <c:idx val="2"/>
          <c:order val="1"/>
          <c:tx>
            <c:strRef>
              <c:f>'MPP Basis'!$D$5</c:f>
              <c:strCache>
                <c:ptCount val="1"/>
                <c:pt idx="0">
                  <c:v>Texas</c:v>
                </c:pt>
              </c:strCache>
            </c:strRef>
          </c:tx>
          <c:spPr>
            <a:solidFill>
              <a:srgbClr val="C00000"/>
            </a:solidFill>
            <a:ln>
              <a:noFill/>
            </a:ln>
            <a:effectLst/>
          </c:spPr>
          <c:invertIfNegative val="0"/>
          <c:cat>
            <c:numRef>
              <c:f>'MPP Basis'!$A$6:$A$12</c:f>
              <c:numCache>
                <c:formatCode>yyyy</c:formatCode>
                <c:ptCount val="7"/>
                <c:pt idx="0">
                  <c:v>39447.0</c:v>
                </c:pt>
                <c:pt idx="1">
                  <c:v>39813.0</c:v>
                </c:pt>
                <c:pt idx="2">
                  <c:v>40178.0</c:v>
                </c:pt>
                <c:pt idx="3">
                  <c:v>40543.0</c:v>
                </c:pt>
                <c:pt idx="4">
                  <c:v>40908.0</c:v>
                </c:pt>
                <c:pt idx="5">
                  <c:v>41274.0</c:v>
                </c:pt>
                <c:pt idx="6">
                  <c:v>41639.0</c:v>
                </c:pt>
              </c:numCache>
            </c:numRef>
          </c:cat>
          <c:val>
            <c:numRef>
              <c:f>'MPP Basis'!$D$6:$D$12</c:f>
              <c:numCache>
                <c:formatCode>0.00</c:formatCode>
                <c:ptCount val="7"/>
                <c:pt idx="0">
                  <c:v>-1.640132395833334</c:v>
                </c:pt>
                <c:pt idx="1">
                  <c:v>-1.254260708333334</c:v>
                </c:pt>
                <c:pt idx="2">
                  <c:v>-1.830361062500001</c:v>
                </c:pt>
                <c:pt idx="3">
                  <c:v>-1.218826624999998</c:v>
                </c:pt>
                <c:pt idx="4">
                  <c:v>-0.351897687500001</c:v>
                </c:pt>
                <c:pt idx="5">
                  <c:v>-0.29109975</c:v>
                </c:pt>
                <c:pt idx="6">
                  <c:v>-1.063093083333335</c:v>
                </c:pt>
              </c:numCache>
            </c:numRef>
          </c:val>
        </c:ser>
        <c:ser>
          <c:idx val="1"/>
          <c:order val="2"/>
          <c:tx>
            <c:strRef>
              <c:f>'MPP Basis'!$C$5</c:f>
              <c:strCache>
                <c:ptCount val="1"/>
                <c:pt idx="0">
                  <c:v>Idaho</c:v>
                </c:pt>
              </c:strCache>
            </c:strRef>
          </c:tx>
          <c:spPr>
            <a:solidFill>
              <a:schemeClr val="accent2"/>
            </a:solidFill>
            <a:ln>
              <a:noFill/>
            </a:ln>
            <a:effectLst/>
          </c:spPr>
          <c:invertIfNegative val="0"/>
          <c:cat>
            <c:numRef>
              <c:f>'MPP Basis'!$A$6:$A$12</c:f>
              <c:numCache>
                <c:formatCode>yyyy</c:formatCode>
                <c:ptCount val="7"/>
                <c:pt idx="0">
                  <c:v>39447.0</c:v>
                </c:pt>
                <c:pt idx="1">
                  <c:v>39813.0</c:v>
                </c:pt>
                <c:pt idx="2">
                  <c:v>40178.0</c:v>
                </c:pt>
                <c:pt idx="3">
                  <c:v>40543.0</c:v>
                </c:pt>
                <c:pt idx="4">
                  <c:v>40908.0</c:v>
                </c:pt>
                <c:pt idx="5">
                  <c:v>41274.0</c:v>
                </c:pt>
                <c:pt idx="6">
                  <c:v>41639.0</c:v>
                </c:pt>
              </c:numCache>
            </c:numRef>
          </c:cat>
          <c:val>
            <c:numRef>
              <c:f>'MPP Basis'!$C$6:$C$12</c:f>
              <c:numCache>
                <c:formatCode>0.00</c:formatCode>
                <c:ptCount val="7"/>
                <c:pt idx="0">
                  <c:v>-3.590132395833333</c:v>
                </c:pt>
                <c:pt idx="1">
                  <c:v>-2.134260708333335</c:v>
                </c:pt>
                <c:pt idx="2">
                  <c:v>-3.8603610625</c:v>
                </c:pt>
                <c:pt idx="3">
                  <c:v>-3.338826624999998</c:v>
                </c:pt>
                <c:pt idx="4">
                  <c:v>-2.1418976875</c:v>
                </c:pt>
                <c:pt idx="5">
                  <c:v>-0.661099749999997</c:v>
                </c:pt>
                <c:pt idx="6">
                  <c:v>-2.093093083333335</c:v>
                </c:pt>
              </c:numCache>
            </c:numRef>
          </c:val>
        </c:ser>
        <c:ser>
          <c:idx val="0"/>
          <c:order val="3"/>
          <c:tx>
            <c:strRef>
              <c:f>'MPP Basis'!$B$5</c:f>
              <c:strCache>
                <c:ptCount val="1"/>
                <c:pt idx="0">
                  <c:v>California</c:v>
                </c:pt>
              </c:strCache>
            </c:strRef>
          </c:tx>
          <c:spPr>
            <a:solidFill>
              <a:schemeClr val="accent4"/>
            </a:solidFill>
            <a:ln>
              <a:noFill/>
            </a:ln>
            <a:effectLst/>
          </c:spPr>
          <c:invertIfNegative val="0"/>
          <c:cat>
            <c:numRef>
              <c:f>'MPP Basis'!$A$6:$A$12</c:f>
              <c:numCache>
                <c:formatCode>yyyy</c:formatCode>
                <c:ptCount val="7"/>
                <c:pt idx="0">
                  <c:v>39447.0</c:v>
                </c:pt>
                <c:pt idx="1">
                  <c:v>39813.0</c:v>
                </c:pt>
                <c:pt idx="2">
                  <c:v>40178.0</c:v>
                </c:pt>
                <c:pt idx="3">
                  <c:v>40543.0</c:v>
                </c:pt>
                <c:pt idx="4">
                  <c:v>40908.0</c:v>
                </c:pt>
                <c:pt idx="5">
                  <c:v>41274.0</c:v>
                </c:pt>
                <c:pt idx="6">
                  <c:v>41639.0</c:v>
                </c:pt>
              </c:numCache>
            </c:numRef>
          </c:cat>
          <c:val>
            <c:numRef>
              <c:f>'MPP Basis'!$B$6:$B$12</c:f>
              <c:numCache>
                <c:formatCode>0.00</c:formatCode>
                <c:ptCount val="7"/>
                <c:pt idx="0">
                  <c:v>-3.400132395833332</c:v>
                </c:pt>
                <c:pt idx="1">
                  <c:v>-3.654260708333333</c:v>
                </c:pt>
                <c:pt idx="2">
                  <c:v>-3.6303610625</c:v>
                </c:pt>
                <c:pt idx="3">
                  <c:v>-3.008826624999999</c:v>
                </c:pt>
                <c:pt idx="4">
                  <c:v>-2.371897687499999</c:v>
                </c:pt>
                <c:pt idx="5">
                  <c:v>-2.341099750000001</c:v>
                </c:pt>
                <c:pt idx="6">
                  <c:v>-2.313093083333335</c:v>
                </c:pt>
              </c:numCache>
            </c:numRef>
          </c:val>
        </c:ser>
        <c:dLbls>
          <c:showLegendKey val="0"/>
          <c:showVal val="0"/>
          <c:showCatName val="0"/>
          <c:showSerName val="0"/>
          <c:showPercent val="0"/>
          <c:showBubbleSize val="0"/>
        </c:dLbls>
        <c:gapWidth val="219"/>
        <c:overlap val="-27"/>
        <c:axId val="2136569816"/>
        <c:axId val="2136553064"/>
      </c:barChart>
      <c:dateAx>
        <c:axId val="2136569816"/>
        <c:scaling>
          <c:orientation val="minMax"/>
        </c:scaling>
        <c:delete val="0"/>
        <c:axPos val="b"/>
        <c:numFmt formatCode="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crossAx val="2136553064"/>
        <c:crosses val="autoZero"/>
        <c:auto val="1"/>
        <c:lblOffset val="100"/>
        <c:baseTimeUnit val="years"/>
      </c:dateAx>
      <c:valAx>
        <c:axId val="21365530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crossAx val="2136569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legend>
    <c:plotVisOnly val="1"/>
    <c:dispBlanksAs val="gap"/>
    <c:showDLblsOverMax val="0"/>
  </c:chart>
  <c:spPr>
    <a:noFill/>
    <a:ln>
      <a:noFill/>
    </a:ln>
    <a:effectLst/>
  </c:spPr>
  <c:txPr>
    <a:bodyPr/>
    <a:lstStyle/>
    <a:p>
      <a:pPr>
        <a:defRPr sz="2000">
          <a:solidFill>
            <a:sysClr val="windowText" lastClr="000000"/>
          </a:solidFill>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0"/>
          <c:tx>
            <c:strRef>
              <c:f>Sheet6!$E$5</c:f>
              <c:strCache>
                <c:ptCount val="1"/>
                <c:pt idx="0">
                  <c:v>Upper Midwest</c:v>
                </c:pt>
              </c:strCache>
            </c:strRef>
          </c:tx>
          <c:spPr>
            <a:solidFill>
              <a:srgbClr val="00B050"/>
            </a:solidFill>
            <a:ln>
              <a:noFill/>
            </a:ln>
            <a:effectLst/>
          </c:spPr>
          <c:invertIfNegative val="0"/>
          <c:cat>
            <c:numRef>
              <c:f>Sheet6!$A$6:$A$12</c:f>
              <c:numCache>
                <c:formatCode>yyyy</c:formatCode>
                <c:ptCount val="7"/>
                <c:pt idx="0">
                  <c:v>39447.0</c:v>
                </c:pt>
                <c:pt idx="1">
                  <c:v>39813.0</c:v>
                </c:pt>
                <c:pt idx="2">
                  <c:v>40178.0</c:v>
                </c:pt>
                <c:pt idx="3">
                  <c:v>40543.0</c:v>
                </c:pt>
                <c:pt idx="4">
                  <c:v>40908.0</c:v>
                </c:pt>
                <c:pt idx="5">
                  <c:v>41274.0</c:v>
                </c:pt>
                <c:pt idx="6">
                  <c:v>41639.0</c:v>
                </c:pt>
              </c:numCache>
            </c:numRef>
          </c:cat>
          <c:val>
            <c:numRef>
              <c:f>Sheet6!$E$6:$E$12</c:f>
              <c:numCache>
                <c:formatCode>General</c:formatCode>
                <c:ptCount val="7"/>
                <c:pt idx="0">
                  <c:v>7.649999999999998</c:v>
                </c:pt>
                <c:pt idx="1">
                  <c:v>7.619999999999996</c:v>
                </c:pt>
                <c:pt idx="2">
                  <c:v>6.859999999999998</c:v>
                </c:pt>
                <c:pt idx="3">
                  <c:v>7.04</c:v>
                </c:pt>
                <c:pt idx="4">
                  <c:v>7.24</c:v>
                </c:pt>
                <c:pt idx="5">
                  <c:v>7.18</c:v>
                </c:pt>
                <c:pt idx="6">
                  <c:v>7.300000000000001</c:v>
                </c:pt>
              </c:numCache>
            </c:numRef>
          </c:val>
        </c:ser>
        <c:ser>
          <c:idx val="2"/>
          <c:order val="1"/>
          <c:tx>
            <c:strRef>
              <c:f>Sheet6!$D$5</c:f>
              <c:strCache>
                <c:ptCount val="1"/>
                <c:pt idx="0">
                  <c:v>Texas</c:v>
                </c:pt>
              </c:strCache>
            </c:strRef>
          </c:tx>
          <c:spPr>
            <a:solidFill>
              <a:srgbClr val="C00000"/>
            </a:solidFill>
            <a:ln>
              <a:noFill/>
            </a:ln>
            <a:effectLst/>
          </c:spPr>
          <c:invertIfNegative val="0"/>
          <c:cat>
            <c:numRef>
              <c:f>Sheet6!$A$6:$A$12</c:f>
              <c:numCache>
                <c:formatCode>yyyy</c:formatCode>
                <c:ptCount val="7"/>
                <c:pt idx="0">
                  <c:v>39447.0</c:v>
                </c:pt>
                <c:pt idx="1">
                  <c:v>39813.0</c:v>
                </c:pt>
                <c:pt idx="2">
                  <c:v>40178.0</c:v>
                </c:pt>
                <c:pt idx="3">
                  <c:v>40543.0</c:v>
                </c:pt>
                <c:pt idx="4">
                  <c:v>40908.0</c:v>
                </c:pt>
                <c:pt idx="5">
                  <c:v>41274.0</c:v>
                </c:pt>
                <c:pt idx="6">
                  <c:v>41639.0</c:v>
                </c:pt>
              </c:numCache>
            </c:numRef>
          </c:cat>
          <c:val>
            <c:numRef>
              <c:f>Sheet6!$D$6:$D$12</c:f>
              <c:numCache>
                <c:formatCode>General</c:formatCode>
                <c:ptCount val="7"/>
                <c:pt idx="0">
                  <c:v>6.98</c:v>
                </c:pt>
                <c:pt idx="1">
                  <c:v>6.44</c:v>
                </c:pt>
                <c:pt idx="2">
                  <c:v>5.659999999999996</c:v>
                </c:pt>
                <c:pt idx="3">
                  <c:v>5.819999999999998</c:v>
                </c:pt>
                <c:pt idx="4">
                  <c:v>5.8</c:v>
                </c:pt>
                <c:pt idx="5">
                  <c:v>5.51</c:v>
                </c:pt>
                <c:pt idx="6">
                  <c:v>5.67</c:v>
                </c:pt>
              </c:numCache>
            </c:numRef>
          </c:val>
        </c:ser>
        <c:ser>
          <c:idx val="1"/>
          <c:order val="2"/>
          <c:tx>
            <c:strRef>
              <c:f>Sheet6!$C$5</c:f>
              <c:strCache>
                <c:ptCount val="1"/>
                <c:pt idx="0">
                  <c:v>Idaho</c:v>
                </c:pt>
              </c:strCache>
            </c:strRef>
          </c:tx>
          <c:spPr>
            <a:solidFill>
              <a:schemeClr val="accent2"/>
            </a:solidFill>
            <a:ln>
              <a:noFill/>
            </a:ln>
            <a:effectLst/>
          </c:spPr>
          <c:invertIfNegative val="0"/>
          <c:cat>
            <c:numRef>
              <c:f>Sheet6!$A$6:$A$12</c:f>
              <c:numCache>
                <c:formatCode>yyyy</c:formatCode>
                <c:ptCount val="7"/>
                <c:pt idx="0">
                  <c:v>39447.0</c:v>
                </c:pt>
                <c:pt idx="1">
                  <c:v>39813.0</c:v>
                </c:pt>
                <c:pt idx="2">
                  <c:v>40178.0</c:v>
                </c:pt>
                <c:pt idx="3">
                  <c:v>40543.0</c:v>
                </c:pt>
                <c:pt idx="4">
                  <c:v>40908.0</c:v>
                </c:pt>
                <c:pt idx="5">
                  <c:v>41274.0</c:v>
                </c:pt>
                <c:pt idx="6">
                  <c:v>41639.0</c:v>
                </c:pt>
              </c:numCache>
            </c:numRef>
          </c:cat>
          <c:val>
            <c:numRef>
              <c:f>Sheet6!$C$6:$C$12</c:f>
              <c:numCache>
                <c:formatCode>General</c:formatCode>
                <c:ptCount val="7"/>
                <c:pt idx="0">
                  <c:v>5.689999999999999</c:v>
                </c:pt>
                <c:pt idx="1">
                  <c:v>5.56</c:v>
                </c:pt>
                <c:pt idx="2">
                  <c:v>4.93</c:v>
                </c:pt>
                <c:pt idx="3">
                  <c:v>4.98</c:v>
                </c:pt>
                <c:pt idx="4">
                  <c:v>4.83</c:v>
                </c:pt>
                <c:pt idx="5">
                  <c:v>4.94</c:v>
                </c:pt>
                <c:pt idx="6">
                  <c:v>4.819999999999998</c:v>
                </c:pt>
              </c:numCache>
            </c:numRef>
          </c:val>
        </c:ser>
        <c:ser>
          <c:idx val="0"/>
          <c:order val="3"/>
          <c:tx>
            <c:strRef>
              <c:f>Sheet6!$B$5</c:f>
              <c:strCache>
                <c:ptCount val="1"/>
                <c:pt idx="0">
                  <c:v>California</c:v>
                </c:pt>
              </c:strCache>
            </c:strRef>
          </c:tx>
          <c:spPr>
            <a:solidFill>
              <a:schemeClr val="accent4"/>
            </a:solidFill>
            <a:ln>
              <a:noFill/>
            </a:ln>
            <a:effectLst/>
          </c:spPr>
          <c:invertIfNegative val="0"/>
          <c:cat>
            <c:numRef>
              <c:f>Sheet6!$A$6:$A$12</c:f>
              <c:numCache>
                <c:formatCode>yyyy</c:formatCode>
                <c:ptCount val="7"/>
                <c:pt idx="0">
                  <c:v>39447.0</c:v>
                </c:pt>
                <c:pt idx="1">
                  <c:v>39813.0</c:v>
                </c:pt>
                <c:pt idx="2">
                  <c:v>40178.0</c:v>
                </c:pt>
                <c:pt idx="3">
                  <c:v>40543.0</c:v>
                </c:pt>
                <c:pt idx="4">
                  <c:v>40908.0</c:v>
                </c:pt>
                <c:pt idx="5">
                  <c:v>41274.0</c:v>
                </c:pt>
                <c:pt idx="6">
                  <c:v>41639.0</c:v>
                </c:pt>
              </c:numCache>
            </c:numRef>
          </c:cat>
          <c:val>
            <c:numRef>
              <c:f>Sheet6!$B$6:$B$12</c:f>
              <c:numCache>
                <c:formatCode>General</c:formatCode>
                <c:ptCount val="7"/>
                <c:pt idx="0">
                  <c:v>5.149999999999999</c:v>
                </c:pt>
                <c:pt idx="1">
                  <c:v>5.220000000000001</c:v>
                </c:pt>
                <c:pt idx="2">
                  <c:v>4.85</c:v>
                </c:pt>
                <c:pt idx="3">
                  <c:v>4.76</c:v>
                </c:pt>
                <c:pt idx="4">
                  <c:v>4.76</c:v>
                </c:pt>
                <c:pt idx="5">
                  <c:v>4.7</c:v>
                </c:pt>
                <c:pt idx="6">
                  <c:v>4.7</c:v>
                </c:pt>
              </c:numCache>
            </c:numRef>
          </c:val>
        </c:ser>
        <c:dLbls>
          <c:showLegendKey val="0"/>
          <c:showVal val="0"/>
          <c:showCatName val="0"/>
          <c:showSerName val="0"/>
          <c:showPercent val="0"/>
          <c:showBubbleSize val="0"/>
        </c:dLbls>
        <c:gapWidth val="219"/>
        <c:overlap val="-27"/>
        <c:axId val="-2136868312"/>
        <c:axId val="-2136864696"/>
      </c:barChart>
      <c:dateAx>
        <c:axId val="-2136868312"/>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crossAx val="-2136864696"/>
        <c:crosses val="autoZero"/>
        <c:auto val="1"/>
        <c:lblOffset val="100"/>
        <c:baseTimeUnit val="years"/>
      </c:dateAx>
      <c:valAx>
        <c:axId val="-21368646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crossAx val="-2136868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j-lt"/>
              <a:ea typeface="+mn-ea"/>
              <a:cs typeface="+mn-cs"/>
            </a:defRPr>
          </a:pPr>
          <a:endParaRPr lang="en-US"/>
        </a:p>
      </c:txPr>
    </c:legend>
    <c:plotVisOnly val="1"/>
    <c:dispBlanksAs val="gap"/>
    <c:showDLblsOverMax val="0"/>
  </c:chart>
  <c:spPr>
    <a:noFill/>
    <a:ln>
      <a:noFill/>
    </a:ln>
    <a:effectLst/>
  </c:spPr>
  <c:txPr>
    <a:bodyPr/>
    <a:lstStyle/>
    <a:p>
      <a:pPr>
        <a:defRPr sz="2000">
          <a:solidFill>
            <a:sysClr val="windowText" lastClr="000000"/>
          </a:solidFill>
          <a:latin typeface="+mj-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180C0-9D5B-BC4B-8E9B-706612BD6015}" type="datetimeFigureOut">
              <a:rPr lang="en-US" smtClean="0"/>
              <a:t>9/4/15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E0A4D-8AF6-0A4A-90E5-E83D586B3F5E}" type="slidenum">
              <a:rPr lang="en-US" smtClean="0"/>
              <a:t>‹#›</a:t>
            </a:fld>
            <a:endParaRPr lang="en-US"/>
          </a:p>
        </p:txBody>
      </p:sp>
    </p:spTree>
    <p:extLst>
      <p:ext uri="{BB962C8B-B14F-4D97-AF65-F5344CB8AC3E}">
        <p14:creationId xmlns:p14="http://schemas.microsoft.com/office/powerpoint/2010/main" val="1733913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hasn’t been long since we felt that prices in the $15-$16 range were low</a:t>
            </a:r>
            <a:r>
              <a:rPr lang="en-US" baseline="0" dirty="0" smtClean="0"/>
              <a:t> and the $21-$22 range were high.</a:t>
            </a:r>
          </a:p>
          <a:p>
            <a:endParaRPr lang="en-US" baseline="0" dirty="0" smtClean="0"/>
          </a:p>
          <a:p>
            <a:r>
              <a:rPr lang="en-US" baseline="0" dirty="0" smtClean="0"/>
              <a:t>Last year the U.S. All Milk Price averaged about $25 for the whole year and now we’ve dropped into the low range again.</a:t>
            </a:r>
          </a:p>
          <a:p>
            <a:endParaRPr lang="en-US" baseline="0" dirty="0" smtClean="0"/>
          </a:p>
          <a:p>
            <a:r>
              <a:rPr lang="en-US" baseline="0" dirty="0" smtClean="0"/>
              <a:t>Big question is “Is this the bottom, or do we have further to go?”</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a:t>
            </a:fld>
            <a:endParaRPr lang="en-US"/>
          </a:p>
        </p:txBody>
      </p:sp>
    </p:spTree>
    <p:extLst>
      <p:ext uri="{BB962C8B-B14F-4D97-AF65-F5344CB8AC3E}">
        <p14:creationId xmlns:p14="http://schemas.microsoft.com/office/powerpoint/2010/main" val="357320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true that the</a:t>
            </a:r>
            <a:r>
              <a:rPr lang="en-US" baseline="0" dirty="0" smtClean="0"/>
              <a:t> milk price is also quite different between California and Wisconsin.  You will note that in 2015 the difference is even larger than a historical average.  That is because the product mix between the two states is quite different.  </a:t>
            </a:r>
          </a:p>
        </p:txBody>
      </p:sp>
      <p:sp>
        <p:nvSpPr>
          <p:cNvPr id="4" name="Slide Number Placeholder 3"/>
          <p:cNvSpPr>
            <a:spLocks noGrp="1"/>
          </p:cNvSpPr>
          <p:nvPr>
            <p:ph type="sldNum" sz="quarter" idx="10"/>
          </p:nvPr>
        </p:nvSpPr>
        <p:spPr/>
        <p:txBody>
          <a:bodyPr/>
          <a:lstStyle/>
          <a:p>
            <a:fld id="{3BDE0A4D-8AF6-0A4A-90E5-E83D586B3F5E}" type="slidenum">
              <a:rPr lang="en-US" smtClean="0"/>
              <a:t>11</a:t>
            </a:fld>
            <a:endParaRPr lang="en-US"/>
          </a:p>
        </p:txBody>
      </p:sp>
    </p:spTree>
    <p:extLst>
      <p:ext uri="{BB962C8B-B14F-4D97-AF65-F5344CB8AC3E}">
        <p14:creationId xmlns:p14="http://schemas.microsoft.com/office/powerpoint/2010/main" val="3256319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Wisconsin</a:t>
            </a:r>
            <a:r>
              <a:rPr lang="en-US" baseline="0" dirty="0" smtClean="0"/>
              <a:t> uses most of its milk to produce cheese which is a Class III milk price.  California has a different milk pricing system, but much of their milk is used to produce milk powders which would be a Class IV milk price in a federal order.  You can see that the price opinion at the Chicago Mercantile Exchange has been eroding over the last 4 months but much more so for Class IV milk than Class III contracts.</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12</a:t>
            </a:fld>
            <a:endParaRPr lang="en-US"/>
          </a:p>
        </p:txBody>
      </p:sp>
    </p:spTree>
    <p:extLst>
      <p:ext uri="{BB962C8B-B14F-4D97-AF65-F5344CB8AC3E}">
        <p14:creationId xmlns:p14="http://schemas.microsoft.com/office/powerpoint/2010/main" val="339538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CME</a:t>
            </a:r>
            <a:r>
              <a:rPr lang="en-US" baseline="0" dirty="0" smtClean="0"/>
              <a:t> opinion of corn futures has been volatile too.  When we got news that cool, wet weather in the eastern portion of the corn belt had damaged crops, the futures price of corn jumped almost 75¢ a bushel in a few days time.  However, when additional reports  began coming in which indicated that much of the crop was in better condition than recently thought, the price declined again.</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13</a:t>
            </a:fld>
            <a:endParaRPr lang="en-US"/>
          </a:p>
        </p:txBody>
      </p:sp>
    </p:spTree>
    <p:extLst>
      <p:ext uri="{BB962C8B-B14F-4D97-AF65-F5344CB8AC3E}">
        <p14:creationId xmlns:p14="http://schemas.microsoft.com/office/powerpoint/2010/main" val="1242667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the futures prices</a:t>
            </a:r>
            <a:r>
              <a:rPr lang="en-US" baseline="0" dirty="0" smtClean="0"/>
              <a:t> on milk corn and soybean meal to estimate the All Milk Price and the ration value for the MPP program.  The decision tool helps to forecast the expected margin over time.  You can see that last year as of the closing of the sign-up period, the opinion of the 2015 production year was projecting something like a $10.50 margin.  A long run average MPP margin is about $8.50 so that was a very strong forecast following the incredible 2014 year which had a more than $13 margin.</a:t>
            </a:r>
          </a:p>
          <a:p>
            <a:endParaRPr lang="en-US" baseline="0" dirty="0" smtClean="0"/>
          </a:p>
          <a:p>
            <a:r>
              <a:rPr lang="en-US" baseline="0" dirty="0" smtClean="0"/>
              <a:t>However, what has happened is that milk price pressures have pushed the margin down to about the $8 level from January 2015 until the present and the current opinion is for the rest of 2015 to also be in the $8 range.</a:t>
            </a:r>
          </a:p>
          <a:p>
            <a:endParaRPr lang="en-US" baseline="0" dirty="0" smtClean="0"/>
          </a:p>
          <a:p>
            <a:r>
              <a:rPr lang="en-US" baseline="0" dirty="0" smtClean="0"/>
              <a:t>The forecast for 2016 is for the first half of the year to be at the $8 level and then rise to nearly $10 by the last quarter.</a:t>
            </a:r>
          </a:p>
          <a:p>
            <a:endParaRPr lang="en-US" baseline="0" dirty="0" smtClean="0"/>
          </a:p>
          <a:p>
            <a:r>
              <a:rPr lang="en-US" baseline="0" dirty="0" smtClean="0"/>
              <a:t>We know that futures markets can’t perfectly forecast prices, but let’s consider what the chances are that they may be too high or too low…</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14</a:t>
            </a:fld>
            <a:endParaRPr lang="en-US"/>
          </a:p>
        </p:txBody>
      </p:sp>
    </p:spTree>
    <p:extLst>
      <p:ext uri="{BB962C8B-B14F-4D97-AF65-F5344CB8AC3E}">
        <p14:creationId xmlns:p14="http://schemas.microsoft.com/office/powerpoint/2010/main" val="428436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monthly survey of consumer confidence</a:t>
            </a:r>
            <a:r>
              <a:rPr lang="en-US" baseline="0" dirty="0" smtClean="0"/>
              <a:t> in the economy.  Questions are asked about “how do you feel about the economy today” and also “what do you think the economy is going to do in the future”.  This is the “Present Situation” and the “Future Expectations” in the graph respectively.  The red Consumer Confidence line is just the average of the two values.</a:t>
            </a:r>
          </a:p>
          <a:p>
            <a:endParaRPr lang="en-US" baseline="0" dirty="0" smtClean="0"/>
          </a:p>
          <a:p>
            <a:r>
              <a:rPr lang="en-US" baseline="0" dirty="0" smtClean="0"/>
              <a:t>Notice that back in 2005-2007 consumers felt that the present situation was great but there was concern about the future.  In those circumstances, consumers get conservative with their spending and don’t tend to buy those luxury items or go out to eat in restaurants as much.  This almost becomes a self-fulfilling prophecy as their spending drops and we tumbled into recession in 2009.  </a:t>
            </a:r>
          </a:p>
          <a:p>
            <a:endParaRPr lang="en-US" baseline="0" dirty="0" smtClean="0"/>
          </a:p>
          <a:p>
            <a:r>
              <a:rPr lang="en-US" baseline="0" dirty="0" smtClean="0"/>
              <a:t>In 2009, and through 2011 consumers were indicating that the present situation was awful with housing defaults, bank failures, etc., but they were optimistic about the future.  That optimism has pulled the economy back up to a fairly good place.  We are eating out of the home more again and our domestic sales of dairy products has been very strong.</a:t>
            </a:r>
          </a:p>
          <a:p>
            <a:endParaRPr lang="en-US" baseline="0" dirty="0" smtClean="0"/>
          </a:p>
          <a:p>
            <a:r>
              <a:rPr lang="en-US" baseline="0" dirty="0" smtClean="0"/>
              <a:t>Note: in 2015 we are again seeing consumers saying that the present situation is better than they expect the future to be.  Let’s be hopeful that this isn’t a prelude to another economic downturn, but we should at least take a cautious note.</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15</a:t>
            </a:fld>
            <a:endParaRPr lang="en-US"/>
          </a:p>
        </p:txBody>
      </p:sp>
    </p:spTree>
    <p:extLst>
      <p:ext uri="{BB962C8B-B14F-4D97-AF65-F5344CB8AC3E}">
        <p14:creationId xmlns:p14="http://schemas.microsoft.com/office/powerpoint/2010/main" val="150179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cannot depend on our domestic sales of dairy products alone.  You can see in the chart that export sales now account for 15-16% of our milk production.  You can also see back in 2009 that when other countries were experiencing the global recession, that many of them did not want to purchase as much of our dairy products.  That was about a 2% decline in the amount of our milk production that didn’t get exported and those products had to be adsorbed into our domestic markets.  That was the major reason for the 2009 collapse in milk prices.</a:t>
            </a:r>
          </a:p>
          <a:p>
            <a:endParaRPr lang="en-US" baseline="0" dirty="0" smtClean="0"/>
          </a:p>
          <a:p>
            <a:r>
              <a:rPr lang="en-US" baseline="0" dirty="0" smtClean="0"/>
              <a:t>You can also see that we are experiencing a decline in export sales from the peak last year.  It isn’t quite a 2% drop, but it is big enough to notice.  This should also be a warning that our milk prices could further soften.</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16</a:t>
            </a:fld>
            <a:endParaRPr lang="en-US"/>
          </a:p>
        </p:txBody>
      </p:sp>
    </p:spTree>
    <p:extLst>
      <p:ext uri="{BB962C8B-B14F-4D97-AF65-F5344CB8AC3E}">
        <p14:creationId xmlns:p14="http://schemas.microsoft.com/office/powerpoint/2010/main" val="250061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a:t>
            </a:r>
            <a:r>
              <a:rPr lang="en-US" baseline="0" dirty="0" smtClean="0"/>
              <a:t> U.S. price of cheese in the red line and the high-low range for Australia-New Zealand cheese in the green band.  Our normal price relationship is to be at the bottom of the Oceania range or selling somewhat at a discount to their prices into world markets.  Today, our prices are higher and we aren’t competitive in world markets.</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17</a:t>
            </a:fld>
            <a:endParaRPr lang="en-US"/>
          </a:p>
        </p:txBody>
      </p:sp>
    </p:spTree>
    <p:extLst>
      <p:ext uri="{BB962C8B-B14F-4D97-AF65-F5344CB8AC3E}">
        <p14:creationId xmlns:p14="http://schemas.microsoft.com/office/powerpoint/2010/main" val="2177036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story is true for other products</a:t>
            </a:r>
            <a:r>
              <a:rPr lang="en-US" baseline="0" dirty="0" smtClean="0"/>
              <a:t> like butter.  The U.S. is high enough relative to the other exporters that they are sending butter to the U.S.</a:t>
            </a:r>
          </a:p>
          <a:p>
            <a:endParaRPr lang="en-US" baseline="0" dirty="0" smtClean="0"/>
          </a:p>
          <a:p>
            <a:r>
              <a:rPr lang="en-US" baseline="0" dirty="0" smtClean="0"/>
              <a:t>The U.S. skim milk  and whey powder prices are however competitive in world markets and we are exporting those products today.</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18</a:t>
            </a:fld>
            <a:endParaRPr lang="en-US"/>
          </a:p>
        </p:txBody>
      </p:sp>
    </p:spTree>
    <p:extLst>
      <p:ext uri="{BB962C8B-B14F-4D97-AF65-F5344CB8AC3E}">
        <p14:creationId xmlns:p14="http://schemas.microsoft.com/office/powerpoint/2010/main" val="2028372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Zealand conducts an auction every other week to sell dairy products into world markets.  The auction value of those products is compiled into the Global Dairy Trade Index seen in the slide.  That index is a good barometer of the value of dairy products in world markets.  The index is currently at it’s lowest point ever and has been in decline since 2014.  It is interesting to note that these world prices began their decline in 2014 while the U.S. enjoyed the biggest milk price year ever.</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19</a:t>
            </a:fld>
            <a:endParaRPr lang="en-US"/>
          </a:p>
        </p:txBody>
      </p:sp>
    </p:spTree>
    <p:extLst>
      <p:ext uri="{BB962C8B-B14F-4D97-AF65-F5344CB8AC3E}">
        <p14:creationId xmlns:p14="http://schemas.microsoft.com/office/powerpoint/2010/main" val="3140179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farm milk prices in the U.S., the European Union</a:t>
            </a:r>
            <a:r>
              <a:rPr lang="en-US" baseline="0" dirty="0" smtClean="0"/>
              <a:t> and New Zealand.  Our prices have been much higher than those other two exporters in large part because our domestic markets have been so strong.  However, if we are uncompetitive with world market prices and that 15% our our production stays here at home, our prices will fall too until we are again competitive in the world markets.</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20</a:t>
            </a:fld>
            <a:endParaRPr lang="en-US"/>
          </a:p>
        </p:txBody>
      </p:sp>
    </p:spTree>
    <p:extLst>
      <p:ext uri="{BB962C8B-B14F-4D97-AF65-F5344CB8AC3E}">
        <p14:creationId xmlns:p14="http://schemas.microsoft.com/office/powerpoint/2010/main" val="301217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 prices have also been volatile.  An excellent corn crop</a:t>
            </a:r>
            <a:r>
              <a:rPr lang="en-US" baseline="0" dirty="0" smtClean="0"/>
              <a:t> last year helped push corn and other feed prices back down into a better level from the 2012 highs.</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3</a:t>
            </a:fld>
            <a:endParaRPr lang="en-US"/>
          </a:p>
        </p:txBody>
      </p:sp>
    </p:spTree>
    <p:extLst>
      <p:ext uri="{BB962C8B-B14F-4D97-AF65-F5344CB8AC3E}">
        <p14:creationId xmlns:p14="http://schemas.microsoft.com/office/powerpoint/2010/main" val="3882405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been managing to export</a:t>
            </a:r>
            <a:r>
              <a:rPr lang="en-US" baseline="0" dirty="0" smtClean="0"/>
              <a:t> </a:t>
            </a:r>
            <a:r>
              <a:rPr lang="en-US" dirty="0" smtClean="0"/>
              <a:t>some cheese but that has</a:t>
            </a:r>
            <a:r>
              <a:rPr lang="en-US" baseline="0" dirty="0" smtClean="0"/>
              <a:t> largely been due to Cooperatives Working Together, or CWT, subsidizing those exports.  That will become increasingly hard to do and at some point, CWT will have to back away and let market prices fall to levels that clear the markets of product.</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21</a:t>
            </a:fld>
            <a:endParaRPr lang="en-US"/>
          </a:p>
        </p:txBody>
      </p:sp>
    </p:spTree>
    <p:extLst>
      <p:ext uri="{BB962C8B-B14F-4D97-AF65-F5344CB8AC3E}">
        <p14:creationId xmlns:p14="http://schemas.microsoft.com/office/powerpoint/2010/main" val="3164819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value of the U.S. dollar</a:t>
            </a:r>
            <a:r>
              <a:rPr lang="en-US" baseline="0" dirty="0" smtClean="0"/>
              <a:t> relative to other currencies has also provided stiff headwinds for exporters.  The U.S. is still seen as a safe haven by the rest of the world in uncertain times and there has been a flight of investment from overseas into the U.S. which has strengthened the value of our dollar.  That may sound like a good thing, but it means that it takes more foreign currency to purchase U.S. goods and it makes it harder for us to export dairy products.</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22</a:t>
            </a:fld>
            <a:endParaRPr lang="en-US"/>
          </a:p>
        </p:txBody>
      </p:sp>
    </p:spTree>
    <p:extLst>
      <p:ext uri="{BB962C8B-B14F-4D97-AF65-F5344CB8AC3E}">
        <p14:creationId xmlns:p14="http://schemas.microsoft.com/office/powerpoint/2010/main" val="3595074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year, the U.S. had a fairly normal increase in milk production, but other major exporters like New Zealand, Australia and the EU had much stronger increases.  Note that part of New Zealand’s increase was due to being measured against the drought impacted production in 2013, but it was still a very large increase in production.</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23</a:t>
            </a:fld>
            <a:endParaRPr lang="en-US"/>
          </a:p>
        </p:txBody>
      </p:sp>
    </p:spTree>
    <p:extLst>
      <p:ext uri="{BB962C8B-B14F-4D97-AF65-F5344CB8AC3E}">
        <p14:creationId xmlns:p14="http://schemas.microsoft.com/office/powerpoint/2010/main" val="2268246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a:t>
            </a:r>
            <a:r>
              <a:rPr lang="en-US" baseline="0" dirty="0" smtClean="0"/>
              <a:t> that might help put world dairy markets back into better balance is </a:t>
            </a:r>
            <a:r>
              <a:rPr lang="en-US" dirty="0" smtClean="0"/>
              <a:t>El Niño.  This is a warm body of water that periodically develops</a:t>
            </a:r>
            <a:r>
              <a:rPr lang="en-US" baseline="0" dirty="0" smtClean="0"/>
              <a:t> in the Pacific ocean.  Climatologists are saying that the current </a:t>
            </a:r>
            <a:r>
              <a:rPr lang="en-US" dirty="0" smtClean="0"/>
              <a:t>El Niño that is forming is the strongest in 50 years.  An El Niño impacts</a:t>
            </a:r>
            <a:r>
              <a:rPr lang="en-US" baseline="0" dirty="0" smtClean="0"/>
              <a:t> weather patterns across the globe.  It yields strong storms along our west coast, which could help alleviate some of the drought issues, and it usually give the Upper Midwest a milder winter.</a:t>
            </a:r>
          </a:p>
          <a:p>
            <a:endParaRPr lang="en-US" baseline="0" dirty="0" smtClean="0"/>
          </a:p>
          <a:p>
            <a:r>
              <a:rPr lang="en-US" baseline="0" dirty="0" smtClean="0"/>
              <a:t>However, the dairy market impact is what </a:t>
            </a:r>
            <a:r>
              <a:rPr lang="en-US" dirty="0" smtClean="0"/>
              <a:t>El Niño does on the other side of the Pacific.  It can cause persistent</a:t>
            </a:r>
            <a:r>
              <a:rPr lang="en-US" baseline="0" dirty="0" smtClean="0"/>
              <a:t> high temperatures and sever drought in Oceania.  In their pasture based dairy system, this would put the brakes on world milk production and help clear markets of excess product.</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24</a:t>
            </a:fld>
            <a:endParaRPr lang="en-US"/>
          </a:p>
        </p:txBody>
      </p:sp>
    </p:spTree>
    <p:extLst>
      <p:ext uri="{BB962C8B-B14F-4D97-AF65-F5344CB8AC3E}">
        <p14:creationId xmlns:p14="http://schemas.microsoft.com/office/powerpoint/2010/main" val="1082160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now, an option</a:t>
            </a:r>
            <a:r>
              <a:rPr lang="en-US" baseline="0" dirty="0" smtClean="0"/>
              <a:t> to producing milk in the U.S. is to cull marginal cows.  The cull cow price remains very strong and about double what it was in the last downturn of milk prices in 2009.</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25</a:t>
            </a:fld>
            <a:endParaRPr lang="en-US"/>
          </a:p>
        </p:txBody>
      </p:sp>
    </p:spTree>
    <p:extLst>
      <p:ext uri="{BB962C8B-B14F-4D97-AF65-F5344CB8AC3E}">
        <p14:creationId xmlns:p14="http://schemas.microsoft.com/office/powerpoint/2010/main" val="3215588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a:t>
            </a:r>
            <a:r>
              <a:rPr lang="en-US" baseline="0" dirty="0" smtClean="0"/>
              <a:t> in whole, I suspect that there is more downside potential for milk prices than the futures markets is currently forecasting than upside potential.  That is why I think we are in a very different place heading into this MPP election period than we were last year.</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26</a:t>
            </a:fld>
            <a:endParaRPr lang="en-US"/>
          </a:p>
        </p:txBody>
      </p:sp>
    </p:spTree>
    <p:extLst>
      <p:ext uri="{BB962C8B-B14F-4D97-AF65-F5344CB8AC3E}">
        <p14:creationId xmlns:p14="http://schemas.microsoft.com/office/powerpoint/2010/main" val="242276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2009 year selected and returning to the farm stress test, you can see that without MPP the farm would have lost $2.42</a:t>
            </a:r>
            <a:r>
              <a:rPr lang="en-US" baseline="0" dirty="0" smtClean="0"/>
              <a:t> per cwt. and the working capital would have gone negative and well below the $500 level that a banker would like to see.  Solvency was also pushed into the territory where the farm would be having a very uncomfortable talk with the banker.</a:t>
            </a:r>
          </a:p>
          <a:p>
            <a:endParaRPr lang="en-US" baseline="0" dirty="0" smtClean="0"/>
          </a:p>
          <a:p>
            <a:r>
              <a:rPr lang="en-US" baseline="0" dirty="0" smtClean="0"/>
              <a:t>However, you can also notice that at higher levels of coverage—say up to $7.50 or $8.00—2009 never happened for this farm.  The substantial indemnity payments that the farm would receive would make 2009 about a break-even year and liquidity would be maintained.  Solvency was impacted though as asset values decline.  However, this farm remains in business.</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27</a:t>
            </a:fld>
            <a:endParaRPr lang="en-US"/>
          </a:p>
        </p:txBody>
      </p:sp>
    </p:spTree>
    <p:extLst>
      <p:ext uri="{BB962C8B-B14F-4D97-AF65-F5344CB8AC3E}">
        <p14:creationId xmlns:p14="http://schemas.microsoft.com/office/powerpoint/2010/main" val="62204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2009 year selected and returning to the farm stress test, you can see that without MPP the farm would have lost $2.42</a:t>
            </a:r>
            <a:r>
              <a:rPr lang="en-US" baseline="0" dirty="0" smtClean="0"/>
              <a:t> per cwt. and the working capital would have gone negative and well below the $500 level that a banker would like to see.  Solvency was also pushed into the territory where the farm would be having a very uncomfortable talk with the banker.</a:t>
            </a:r>
          </a:p>
          <a:p>
            <a:endParaRPr lang="en-US" baseline="0" dirty="0" smtClean="0"/>
          </a:p>
          <a:p>
            <a:r>
              <a:rPr lang="en-US" baseline="0" dirty="0" smtClean="0"/>
              <a:t>However, you can also notice that at higher levels of coverage—say up to $7.50 or $8.00—2009 never happened for this farm.  The substantial indemnity payments that the farm would receive would make 2009 about a break-even year and liquidity would be maintained.  Solvency was impacted though as asset values decline.  However, this farm remains in business.</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28</a:t>
            </a:fld>
            <a:endParaRPr lang="en-US"/>
          </a:p>
        </p:txBody>
      </p:sp>
    </p:spTree>
    <p:extLst>
      <p:ext uri="{BB962C8B-B14F-4D97-AF65-F5344CB8AC3E}">
        <p14:creationId xmlns:p14="http://schemas.microsoft.com/office/powerpoint/2010/main" val="1795021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2009 year selected and returning to the farm stress test, you can see that without MPP the farm would have lost $2.42</a:t>
            </a:r>
            <a:r>
              <a:rPr lang="en-US" baseline="0" dirty="0" smtClean="0"/>
              <a:t> per cwt. and the working capital would have gone negative and well below the $500 level that a banker would like to see.  Solvency was also pushed into the territory where the farm would be having a very uncomfortable talk with the banker.</a:t>
            </a:r>
          </a:p>
          <a:p>
            <a:endParaRPr lang="en-US" baseline="0" dirty="0" smtClean="0"/>
          </a:p>
          <a:p>
            <a:r>
              <a:rPr lang="en-US" baseline="0" dirty="0" smtClean="0"/>
              <a:t>However, you can also notice that at higher levels of coverage—say up to $7.50 or $8.00—2009 never happened for this farm.  The substantial indemnity payments that the farm would receive would make 2009 about a break-even year and liquidity would be maintained.  Solvency was impacted though as asset values decline.  However, this farm remains in business.</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29</a:t>
            </a:fld>
            <a:endParaRPr lang="en-US"/>
          </a:p>
        </p:txBody>
      </p:sp>
    </p:spTree>
    <p:extLst>
      <p:ext uri="{BB962C8B-B14F-4D97-AF65-F5344CB8AC3E}">
        <p14:creationId xmlns:p14="http://schemas.microsoft.com/office/powerpoint/2010/main" val="2307368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2009 year selected and returning to the farm stress test, you can see that without MPP the farm would have lost $2.42</a:t>
            </a:r>
            <a:r>
              <a:rPr lang="en-US" baseline="0" dirty="0" smtClean="0"/>
              <a:t> per cwt. and the working capital would have gone negative and well below the $500 level that a banker would like to see.  Solvency was also pushed into the territory where the farm would be having a very uncomfortable talk with the banker.</a:t>
            </a:r>
          </a:p>
          <a:p>
            <a:endParaRPr lang="en-US" baseline="0" dirty="0" smtClean="0"/>
          </a:p>
          <a:p>
            <a:r>
              <a:rPr lang="en-US" baseline="0" dirty="0" smtClean="0"/>
              <a:t>However, you can also notice that at higher levels of coverage—say up to $7.50 or $8.00—2009 never happened for this farm.  The substantial indemnity payments that the farm would receive would make 2009 about a break-even year and liquidity would be maintained.  Solvency was impacted though as asset values decline.  However, this farm remains in business.</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30</a:t>
            </a:fld>
            <a:endParaRPr lang="en-US"/>
          </a:p>
        </p:txBody>
      </p:sp>
    </p:spTree>
    <p:extLst>
      <p:ext uri="{BB962C8B-B14F-4D97-AF65-F5344CB8AC3E}">
        <p14:creationId xmlns:p14="http://schemas.microsoft.com/office/powerpoint/2010/main" val="164317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MPP margin is the All Milk Price</a:t>
            </a:r>
            <a:r>
              <a:rPr lang="en-US" baseline="0" dirty="0" smtClean="0"/>
              <a:t> minus the ration value from the previous slide.  All time high milk prices combined with declining feed prices gave us the highest MPP margin that we have ever seen.</a:t>
            </a:r>
          </a:p>
          <a:p>
            <a:endParaRPr lang="en-US" baseline="0" dirty="0" smtClean="0"/>
          </a:p>
          <a:p>
            <a:r>
              <a:rPr lang="en-US" baseline="0" dirty="0" smtClean="0"/>
              <a:t>A high margin—very profitable—year is a market signal telling producers that customers want more of their product.  We have given them more, but the producer response has not been as strong as I would have expected.</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4</a:t>
            </a:fld>
            <a:endParaRPr lang="en-US"/>
          </a:p>
        </p:txBody>
      </p:sp>
    </p:spTree>
    <p:extLst>
      <p:ext uri="{BB962C8B-B14F-4D97-AF65-F5344CB8AC3E}">
        <p14:creationId xmlns:p14="http://schemas.microsoft.com/office/powerpoint/2010/main" val="215259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a:t>
            </a:r>
            <a:r>
              <a:rPr lang="en-US" baseline="0" dirty="0" smtClean="0"/>
              <a:t> the average daily U.S. milk production by months.  You can certainly see the seasonality in our production but you can also see the trend of increasing production in this slide.  But, it is hard to see whether the strong profits of 2014 gave a strong milk supply response or not.</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5</a:t>
            </a:fld>
            <a:endParaRPr lang="en-US"/>
          </a:p>
        </p:txBody>
      </p:sp>
    </p:spTree>
    <p:extLst>
      <p:ext uri="{BB962C8B-B14F-4D97-AF65-F5344CB8AC3E}">
        <p14:creationId xmlns:p14="http://schemas.microsoft.com/office/powerpoint/2010/main" val="264078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looks at milk production a different</a:t>
            </a:r>
            <a:r>
              <a:rPr lang="en-US" baseline="0" dirty="0" smtClean="0"/>
              <a:t> way: as a percent change from the same month a year earlier.  Our milk production trend is something like a 1-2% increase over time.  There is a lot of variation around that trend in this chart, but our current milk production increases have been right about at that level.  However, this national average masks some of the detail of geographic differences in milk production.</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6</a:t>
            </a:fld>
            <a:endParaRPr lang="en-US"/>
          </a:p>
        </p:txBody>
      </p:sp>
    </p:spTree>
    <p:extLst>
      <p:ext uri="{BB962C8B-B14F-4D97-AF65-F5344CB8AC3E}">
        <p14:creationId xmlns:p14="http://schemas.microsoft.com/office/powerpoint/2010/main" val="307666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 percent change in milk production for the first</a:t>
            </a:r>
            <a:r>
              <a:rPr lang="en-US" baseline="0" dirty="0" smtClean="0"/>
              <a:t> half of 2015 compared to the same months in 2014.  You can clearly see that the western states have been declining in milk production while the more “traditional” dairy regions of the Upper Midwest and the Northeast have been increasing.</a:t>
            </a:r>
          </a:p>
          <a:p>
            <a:endParaRPr lang="en-US" baseline="0" dirty="0" smtClean="0"/>
          </a:p>
          <a:p>
            <a:r>
              <a:rPr lang="en-US" baseline="0" dirty="0" smtClean="0"/>
              <a:t>California, as the largest milk producing state, has been down nearly 3% while Wisconsin, the number two milk producing state, has been up nearly 4-1/2 percent.  Those two states have just about offset each other’s milk production.</a:t>
            </a:r>
          </a:p>
          <a:p>
            <a:endParaRPr lang="en-US" baseline="0" dirty="0" smtClean="0"/>
          </a:p>
          <a:p>
            <a:r>
              <a:rPr lang="en-US" baseline="0" dirty="0" smtClean="0"/>
              <a:t>We have heard stories about milk dumping in the Northeast and Michigan.  This isn’t because milk’s value is so low that a customer wouldn’t want it, but rather because there is enough plant capacity to handle all of the milk in those regions.  Indeed, some of Michigan’s milk has been coming to Wisconsin to find processing capacity and we are at limit now too.</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7</a:t>
            </a:fld>
            <a:endParaRPr lang="en-US"/>
          </a:p>
        </p:txBody>
      </p:sp>
    </p:spTree>
    <p:extLst>
      <p:ext uri="{BB962C8B-B14F-4D97-AF65-F5344CB8AC3E}">
        <p14:creationId xmlns:p14="http://schemas.microsoft.com/office/powerpoint/2010/main" val="160019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drought</a:t>
            </a:r>
            <a:r>
              <a:rPr lang="en-US" baseline="0" dirty="0" smtClean="0"/>
              <a:t> isn’t the entire reason that California has been losing milk production, but it is a big one,  The severity of this drought predates our recorded climate history, which goes back nearly 200 years.  You have to look at the growth rings in the blue oaks of California to determine that a drought this severe hasn’t been seen in about 1,200 years.</a:t>
            </a:r>
          </a:p>
          <a:p>
            <a:endParaRPr lang="en-US" baseline="0" dirty="0" smtClean="0"/>
          </a:p>
          <a:p>
            <a:r>
              <a:rPr lang="en-US" baseline="0" dirty="0" smtClean="0"/>
              <a:t>This is a severe drought which has been going on for about 4 years now.  However, it’s impact has touched California’s dairy industry very much until this year.  Now, water restrictions are impacting forage production and feed prices are high.</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8</a:t>
            </a:fld>
            <a:endParaRPr lang="en-US"/>
          </a:p>
        </p:txBody>
      </p:sp>
    </p:spTree>
    <p:extLst>
      <p:ext uri="{BB962C8B-B14F-4D97-AF65-F5344CB8AC3E}">
        <p14:creationId xmlns:p14="http://schemas.microsoft.com/office/powerpoint/2010/main" val="375818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 Wisconsin’s feed prices to California’s it is easy to see that the feed cost of producing</a:t>
            </a:r>
            <a:r>
              <a:rPr lang="en-US" baseline="0" dirty="0" smtClean="0"/>
              <a:t> milk is now quite different between these two states.</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9</a:t>
            </a:fld>
            <a:endParaRPr lang="en-US"/>
          </a:p>
        </p:txBody>
      </p:sp>
    </p:spTree>
    <p:extLst>
      <p:ext uri="{BB962C8B-B14F-4D97-AF65-F5344CB8AC3E}">
        <p14:creationId xmlns:p14="http://schemas.microsoft.com/office/powerpoint/2010/main" val="404126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 Wisconsin’s feed prices to California’s it is easy to see that the feed cost of producing</a:t>
            </a:r>
            <a:r>
              <a:rPr lang="en-US" baseline="0" dirty="0" smtClean="0"/>
              <a:t> milk is now quite different between these two states.</a:t>
            </a:r>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10</a:t>
            </a:fld>
            <a:endParaRPr lang="en-US"/>
          </a:p>
        </p:txBody>
      </p:sp>
    </p:spTree>
    <p:extLst>
      <p:ext uri="{BB962C8B-B14F-4D97-AF65-F5344CB8AC3E}">
        <p14:creationId xmlns:p14="http://schemas.microsoft.com/office/powerpoint/2010/main" val="404126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108841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420875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209981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1088419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120473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342693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5706E6-1DC7-4785-B1AC-A88BFB1AEB78}"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83478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5706E6-1DC7-4785-B1AC-A88BFB1AEB78}" type="datetimeFigureOut">
              <a:rPr lang="en-US" smtClean="0"/>
              <a:t>9/4/15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954856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5706E6-1DC7-4785-B1AC-A88BFB1AEB78}" type="datetimeFigureOut">
              <a:rPr lang="en-US" smtClean="0"/>
              <a:t>9/4/15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4222795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706E6-1DC7-4785-B1AC-A88BFB1AEB78}" type="datetimeFigureOut">
              <a:rPr lang="en-US" smtClean="0"/>
              <a:t>9/4/15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1760515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706E6-1DC7-4785-B1AC-A88BFB1AEB78}"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50348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120473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706E6-1DC7-4785-B1AC-A88BFB1AEB78}"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841342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4208754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2099818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1088419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120473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3426937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5706E6-1DC7-4785-B1AC-A88BFB1AEB78}"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834786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5706E6-1DC7-4785-B1AC-A88BFB1AEB78}" type="datetimeFigureOut">
              <a:rPr lang="en-US" smtClean="0"/>
              <a:t>9/4/15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954856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5706E6-1DC7-4785-B1AC-A88BFB1AEB78}" type="datetimeFigureOut">
              <a:rPr lang="en-US" smtClean="0"/>
              <a:t>9/4/15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4222795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706E6-1DC7-4785-B1AC-A88BFB1AEB78}" type="datetimeFigureOut">
              <a:rPr lang="en-US" smtClean="0"/>
              <a:t>9/4/15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17605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3426937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706E6-1DC7-4785-B1AC-A88BFB1AEB78}"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503487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706E6-1DC7-4785-B1AC-A88BFB1AEB78}"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841342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4208754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2099818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1088419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120473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3426937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5706E6-1DC7-4785-B1AC-A88BFB1AEB78}"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8347863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5706E6-1DC7-4785-B1AC-A88BFB1AEB78}" type="datetimeFigureOut">
              <a:rPr lang="en-US" smtClean="0"/>
              <a:t>9/4/15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954856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5706E6-1DC7-4785-B1AC-A88BFB1AEB78}" type="datetimeFigureOut">
              <a:rPr lang="en-US" smtClean="0"/>
              <a:t>9/4/15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422279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5706E6-1DC7-4785-B1AC-A88BFB1AEB78}"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834786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706E6-1DC7-4785-B1AC-A88BFB1AEB78}" type="datetimeFigureOut">
              <a:rPr lang="en-US" smtClean="0"/>
              <a:t>9/4/15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1760515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706E6-1DC7-4785-B1AC-A88BFB1AEB78}"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503487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706E6-1DC7-4785-B1AC-A88BFB1AEB78}"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841342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4208754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706E6-1DC7-4785-B1AC-A88BFB1AEB78}"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209981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5706E6-1DC7-4785-B1AC-A88BFB1AEB78}" type="datetimeFigureOut">
              <a:rPr lang="en-US" smtClean="0"/>
              <a:t>9/4/15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95485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5706E6-1DC7-4785-B1AC-A88BFB1AEB78}" type="datetimeFigureOut">
              <a:rPr lang="en-US" smtClean="0"/>
              <a:t>9/4/15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422279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706E6-1DC7-4785-B1AC-A88BFB1AEB78}" type="datetimeFigureOut">
              <a:rPr lang="en-US" smtClean="0"/>
              <a:t>9/4/15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176051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706E6-1DC7-4785-B1AC-A88BFB1AEB78}"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50348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706E6-1DC7-4785-B1AC-A88BFB1AEB78}"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FC849-1CCF-4EE5-A577-A92EA4475376}" type="slidenum">
              <a:rPr lang="en-US" smtClean="0"/>
              <a:t>‹#›</a:t>
            </a:fld>
            <a:endParaRPr lang="en-US"/>
          </a:p>
        </p:txBody>
      </p:sp>
    </p:spTree>
    <p:extLst>
      <p:ext uri="{BB962C8B-B14F-4D97-AF65-F5344CB8AC3E}">
        <p14:creationId xmlns:p14="http://schemas.microsoft.com/office/powerpoint/2010/main" val="841342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706E6-1DC7-4785-B1AC-A88BFB1AEB78}" type="datetimeFigureOut">
              <a:rPr lang="en-US" smtClean="0"/>
              <a:t>9/4/15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FC849-1CCF-4EE5-A577-A92EA4475376}" type="slidenum">
              <a:rPr lang="en-US" smtClean="0"/>
              <a:t>‹#›</a:t>
            </a:fld>
            <a:endParaRPr lang="en-US"/>
          </a:p>
        </p:txBody>
      </p:sp>
    </p:spTree>
    <p:extLst>
      <p:ext uri="{BB962C8B-B14F-4D97-AF65-F5344CB8AC3E}">
        <p14:creationId xmlns:p14="http://schemas.microsoft.com/office/powerpoint/2010/main" val="1839392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706E6-1DC7-4785-B1AC-A88BFB1AEB78}" type="datetimeFigureOut">
              <a:rPr lang="en-US" smtClean="0"/>
              <a:t>9/4/15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FC849-1CCF-4EE5-A577-A92EA4475376}" type="slidenum">
              <a:rPr lang="en-US" smtClean="0"/>
              <a:t>‹#›</a:t>
            </a:fld>
            <a:endParaRPr lang="en-US"/>
          </a:p>
        </p:txBody>
      </p:sp>
    </p:spTree>
    <p:extLst>
      <p:ext uri="{BB962C8B-B14F-4D97-AF65-F5344CB8AC3E}">
        <p14:creationId xmlns:p14="http://schemas.microsoft.com/office/powerpoint/2010/main" val="18393926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706E6-1DC7-4785-B1AC-A88BFB1AEB78}" type="datetimeFigureOut">
              <a:rPr lang="en-US" smtClean="0"/>
              <a:t>9/4/15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FC849-1CCF-4EE5-A577-A92EA4475376}" type="slidenum">
              <a:rPr lang="en-US" smtClean="0"/>
              <a:t>‹#›</a:t>
            </a:fld>
            <a:endParaRPr lang="en-US"/>
          </a:p>
        </p:txBody>
      </p:sp>
    </p:spTree>
    <p:extLst>
      <p:ext uri="{BB962C8B-B14F-4D97-AF65-F5344CB8AC3E}">
        <p14:creationId xmlns:p14="http://schemas.microsoft.com/office/powerpoint/2010/main" val="18393926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706E6-1DC7-4785-B1AC-A88BFB1AEB78}" type="datetimeFigureOut">
              <a:rPr lang="en-US" smtClean="0"/>
              <a:t>9/4/15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FC849-1CCF-4EE5-A577-A92EA4475376}" type="slidenum">
              <a:rPr lang="en-US" smtClean="0"/>
              <a:t>‹#›</a:t>
            </a:fld>
            <a:endParaRPr lang="en-US"/>
          </a:p>
        </p:txBody>
      </p:sp>
    </p:spTree>
    <p:extLst>
      <p:ext uri="{BB962C8B-B14F-4D97-AF65-F5344CB8AC3E}">
        <p14:creationId xmlns:p14="http://schemas.microsoft.com/office/powerpoint/2010/main" val="18393926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emf"/><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emf"/><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emf"/><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emf"/><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e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sp>
        <p:nvSpPr>
          <p:cNvPr id="3" name="Rectangle 2"/>
          <p:cNvSpPr/>
          <p:nvPr/>
        </p:nvSpPr>
        <p:spPr>
          <a:xfrm>
            <a:off x="1239465" y="447816"/>
            <a:ext cx="7591495" cy="492443"/>
          </a:xfrm>
          <a:prstGeom prst="rect">
            <a:avLst/>
          </a:prstGeom>
        </p:spPr>
        <p:txBody>
          <a:bodyPr wrap="square">
            <a:spAutoFit/>
          </a:bodyPr>
          <a:lstStyle/>
          <a:p>
            <a:r>
              <a:rPr lang="en-US" sz="2600" b="1" cap="small" dirty="0" smtClean="0">
                <a:solidFill>
                  <a:srgbClr val="C00000"/>
                </a:solidFill>
                <a:effectLst/>
                <a:latin typeface="Candara" panose="020E0502030303020204" pitchFamily="34" charset="0"/>
                <a:ea typeface="Times New Roman" panose="02020603050405020304" pitchFamily="18" charset="0"/>
                <a:cs typeface="Times New Roman" panose="02020603050405020304" pitchFamily="18" charset="0"/>
              </a:rPr>
              <a:t>The National Program on Dairy Markets and Policy</a:t>
            </a:r>
            <a:endParaRPr lang="en-US" sz="2600" b="1" dirty="0"/>
          </a:p>
        </p:txBody>
      </p:sp>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p:txBody>
          <a:bodyPr/>
          <a:lstStyle/>
          <a:p>
            <a:pPr marL="0" indent="0">
              <a:buNone/>
            </a:pPr>
            <a:r>
              <a:rPr lang="en-US" dirty="0"/>
              <a:t> </a:t>
            </a:r>
            <a:r>
              <a:rPr lang="en-US" dirty="0" smtClean="0"/>
              <a:t>  MPP-Dairy Update</a:t>
            </a:r>
            <a:endParaRPr lang="en-US" dirty="0"/>
          </a:p>
          <a:p>
            <a:pPr lvl="1"/>
            <a:r>
              <a:rPr lang="en-US" dirty="0" smtClean="0"/>
              <a:t>Overview of margin forecast for the year ahead</a:t>
            </a:r>
          </a:p>
          <a:p>
            <a:pPr lvl="1"/>
            <a:r>
              <a:rPr lang="en-US" dirty="0" smtClean="0"/>
              <a:t>Updates to MPP-Dairy Decision Tool</a:t>
            </a:r>
          </a:p>
          <a:p>
            <a:pPr lvl="1"/>
            <a:r>
              <a:rPr lang="en-US" dirty="0" smtClean="0"/>
              <a:t>Understanding financial risks farmers face</a:t>
            </a:r>
          </a:p>
          <a:p>
            <a:pPr lvl="1"/>
            <a:r>
              <a:rPr lang="en-US" dirty="0" smtClean="0"/>
              <a:t>Demonstrate new “Advanced Features” of decision tool</a:t>
            </a:r>
            <a:endParaRPr lang="en-US" dirty="0"/>
          </a:p>
        </p:txBody>
      </p:sp>
    </p:spTree>
    <p:extLst>
      <p:ext uri="{BB962C8B-B14F-4D97-AF65-F5344CB8AC3E}">
        <p14:creationId xmlns:p14="http://schemas.microsoft.com/office/powerpoint/2010/main" val="39072126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435" y="365127"/>
            <a:ext cx="7376106" cy="688954"/>
          </a:xfrm>
        </p:spPr>
        <p:txBody>
          <a:bodyPr>
            <a:normAutofit fontScale="90000"/>
          </a:bodyPr>
          <a:lstStyle/>
          <a:p>
            <a:r>
              <a:rPr lang="en-US" dirty="0" smtClean="0"/>
              <a:t>Impact of Feed Costs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812800" y="1308100"/>
            <a:ext cx="7493000" cy="4978400"/>
          </a:xfrm>
          <a:prstGeom prst="rect">
            <a:avLst/>
          </a:prstGeom>
        </p:spPr>
      </p:pic>
    </p:spTree>
    <p:extLst>
      <p:ext uri="{BB962C8B-B14F-4D97-AF65-F5344CB8AC3E}">
        <p14:creationId xmlns:p14="http://schemas.microsoft.com/office/powerpoint/2010/main" val="27011793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632" y="365127"/>
            <a:ext cx="7331717" cy="671674"/>
          </a:xfrm>
        </p:spPr>
        <p:txBody>
          <a:bodyPr>
            <a:normAutofit fontScale="90000"/>
          </a:bodyPr>
          <a:lstStyle/>
          <a:p>
            <a:r>
              <a:rPr lang="en-US" dirty="0" smtClean="0"/>
              <a:t>All Milk Price</a:t>
            </a:r>
            <a:endParaRPr lang="en-US" dirty="0"/>
          </a:p>
        </p:txBody>
      </p:sp>
      <p:pic>
        <p:nvPicPr>
          <p:cNvPr id="4" name="Picture 3"/>
          <p:cNvPicPr>
            <a:picLocks noChangeAspect="1"/>
          </p:cNvPicPr>
          <p:nvPr/>
        </p:nvPicPr>
        <p:blipFill>
          <a:blip r:embed="rId3"/>
          <a:stretch>
            <a:fillRect/>
          </a:stretch>
        </p:blipFill>
        <p:spPr>
          <a:xfrm>
            <a:off x="381000" y="1485900"/>
            <a:ext cx="8369300" cy="5054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6" name="Straight Connector 5"/>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2275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272" y="365127"/>
            <a:ext cx="7323077" cy="645754"/>
          </a:xfrm>
        </p:spPr>
        <p:txBody>
          <a:bodyPr>
            <a:normAutofit fontScale="90000"/>
          </a:bodyPr>
          <a:lstStyle/>
          <a:p>
            <a:r>
              <a:rPr lang="en-US" dirty="0" smtClean="0"/>
              <a:t>Opinions Change Over Time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5" name="Straight Connector 4"/>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635000" y="1663700"/>
            <a:ext cx="7874000" cy="3810000"/>
          </a:xfrm>
          <a:prstGeom prst="rect">
            <a:avLst/>
          </a:prstGeom>
        </p:spPr>
      </p:pic>
    </p:spTree>
    <p:extLst>
      <p:ext uri="{BB962C8B-B14F-4D97-AF65-F5344CB8AC3E}">
        <p14:creationId xmlns:p14="http://schemas.microsoft.com/office/powerpoint/2010/main" val="8515154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434" y="365127"/>
            <a:ext cx="7374915" cy="654394"/>
          </a:xfrm>
        </p:spPr>
        <p:txBody>
          <a:bodyPr>
            <a:normAutofit fontScale="90000"/>
          </a:bodyPr>
          <a:lstStyle/>
          <a:p>
            <a:r>
              <a:rPr lang="en-US" dirty="0" smtClean="0"/>
              <a:t>Opinions Change Over Time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6" name="Straight Connector 5"/>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736600" y="2019300"/>
            <a:ext cx="7874000" cy="3810000"/>
          </a:xfrm>
          <a:prstGeom prst="rect">
            <a:avLst/>
          </a:prstGeom>
        </p:spPr>
      </p:pic>
    </p:spTree>
    <p:extLst>
      <p:ext uri="{BB962C8B-B14F-4D97-AF65-F5344CB8AC3E}">
        <p14:creationId xmlns:p14="http://schemas.microsoft.com/office/powerpoint/2010/main" val="35544428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775002"/>
            <a:ext cx="9144000" cy="3082998"/>
          </a:xfrm>
          <a:prstGeom prst="rect">
            <a:avLst/>
          </a:prstGeom>
        </p:spPr>
      </p:pic>
      <p:sp>
        <p:nvSpPr>
          <p:cNvPr id="2" name="Title 1"/>
          <p:cNvSpPr>
            <a:spLocks noGrp="1"/>
          </p:cNvSpPr>
          <p:nvPr>
            <p:ph type="title"/>
          </p:nvPr>
        </p:nvSpPr>
        <p:spPr>
          <a:xfrm>
            <a:off x="1105876" y="155520"/>
            <a:ext cx="7122137" cy="889920"/>
          </a:xfrm>
        </p:spPr>
        <p:txBody>
          <a:bodyPr/>
          <a:lstStyle/>
          <a:p>
            <a:r>
              <a:rPr lang="en-US" dirty="0" smtClean="0"/>
              <a:t>MPP Margin Forecast</a:t>
            </a:r>
            <a:endParaRPr lang="en-US" dirty="0"/>
          </a:p>
        </p:txBody>
      </p:sp>
      <p:pic>
        <p:nvPicPr>
          <p:cNvPr id="3" name="Picture 2"/>
          <p:cNvPicPr>
            <a:picLocks noChangeAspect="1"/>
          </p:cNvPicPr>
          <p:nvPr/>
        </p:nvPicPr>
        <p:blipFill>
          <a:blip r:embed="rId4"/>
          <a:stretch>
            <a:fillRect/>
          </a:stretch>
        </p:blipFill>
        <p:spPr>
          <a:xfrm>
            <a:off x="0" y="1016000"/>
            <a:ext cx="9144000" cy="2813412"/>
          </a:xfrm>
          <a:prstGeom prst="rect">
            <a:avLst/>
          </a:prstGeom>
        </p:spPr>
      </p:pic>
      <p:sp>
        <p:nvSpPr>
          <p:cNvPr id="4" name="TextBox 3"/>
          <p:cNvSpPr txBox="1"/>
          <p:nvPr/>
        </p:nvSpPr>
        <p:spPr>
          <a:xfrm>
            <a:off x="5546661" y="1408320"/>
            <a:ext cx="2762295" cy="369332"/>
          </a:xfrm>
          <a:prstGeom prst="rect">
            <a:avLst/>
          </a:prstGeom>
          <a:noFill/>
        </p:spPr>
        <p:txBody>
          <a:bodyPr wrap="none" rtlCol="0">
            <a:spAutoFit/>
          </a:bodyPr>
          <a:lstStyle/>
          <a:p>
            <a:r>
              <a:rPr lang="en-US" dirty="0" smtClean="0"/>
              <a:t>Opinion as of Sept 30, 2014</a:t>
            </a:r>
            <a:endParaRPr lang="en-US" dirty="0"/>
          </a:p>
        </p:txBody>
      </p:sp>
      <p:sp>
        <p:nvSpPr>
          <p:cNvPr id="6" name="TextBox 5"/>
          <p:cNvSpPr txBox="1"/>
          <p:nvPr/>
        </p:nvSpPr>
        <p:spPr>
          <a:xfrm>
            <a:off x="768929" y="4835380"/>
            <a:ext cx="2567718" cy="369332"/>
          </a:xfrm>
          <a:prstGeom prst="rect">
            <a:avLst/>
          </a:prstGeom>
          <a:noFill/>
        </p:spPr>
        <p:txBody>
          <a:bodyPr wrap="none" rtlCol="0">
            <a:spAutoFit/>
          </a:bodyPr>
          <a:lstStyle/>
          <a:p>
            <a:r>
              <a:rPr lang="en-US" dirty="0" smtClean="0"/>
              <a:t>Opinion as of Sep 2, 2015</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2571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354" y="365127"/>
            <a:ext cx="7348996" cy="663034"/>
          </a:xfrm>
        </p:spPr>
        <p:txBody>
          <a:bodyPr>
            <a:normAutofit fontScale="90000"/>
          </a:bodyPr>
          <a:lstStyle/>
          <a:p>
            <a:r>
              <a:rPr lang="en-US" dirty="0" smtClean="0"/>
              <a:t>Consumer Confidence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6" name="Straight Connector 5"/>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609600" y="1397000"/>
            <a:ext cx="7950200" cy="5041900"/>
          </a:xfrm>
          <a:prstGeom prst="rect">
            <a:avLst/>
          </a:prstGeom>
        </p:spPr>
      </p:pic>
    </p:spTree>
    <p:extLst>
      <p:ext uri="{BB962C8B-B14F-4D97-AF65-F5344CB8AC3E}">
        <p14:creationId xmlns:p14="http://schemas.microsoft.com/office/powerpoint/2010/main" val="21755490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794" y="365127"/>
            <a:ext cx="7383555" cy="663034"/>
          </a:xfrm>
        </p:spPr>
        <p:txBody>
          <a:bodyPr>
            <a:normAutofit fontScale="90000"/>
          </a:bodyPr>
          <a:lstStyle/>
          <a:p>
            <a:r>
              <a:rPr lang="en-US" dirty="0" smtClean="0"/>
              <a:t>We Need Exports!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6" name="Straight Connector 5"/>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1092200" y="1498600"/>
            <a:ext cx="7112000" cy="4876800"/>
          </a:xfrm>
          <a:prstGeom prst="rect">
            <a:avLst/>
          </a:prstGeom>
        </p:spPr>
      </p:pic>
    </p:spTree>
    <p:extLst>
      <p:ext uri="{BB962C8B-B14F-4D97-AF65-F5344CB8AC3E}">
        <p14:creationId xmlns:p14="http://schemas.microsoft.com/office/powerpoint/2010/main" val="23733965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354" y="503238"/>
            <a:ext cx="7342646" cy="516282"/>
          </a:xfrm>
        </p:spPr>
        <p:txBody>
          <a:bodyPr>
            <a:normAutofit fontScale="90000"/>
          </a:bodyPr>
          <a:lstStyle/>
          <a:p>
            <a:r>
              <a:rPr lang="en-US" dirty="0" smtClean="0"/>
              <a:t>U.S. Versus International Prices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6" name="Straight Connector 5"/>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685800" y="1333500"/>
            <a:ext cx="7874000" cy="4826000"/>
          </a:xfrm>
          <a:prstGeom prst="rect">
            <a:avLst/>
          </a:prstGeom>
        </p:spPr>
      </p:pic>
    </p:spTree>
    <p:extLst>
      <p:ext uri="{BB962C8B-B14F-4D97-AF65-F5344CB8AC3E}">
        <p14:creationId xmlns:p14="http://schemas.microsoft.com/office/powerpoint/2010/main" val="2490158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192" y="503238"/>
            <a:ext cx="7290808" cy="533562"/>
          </a:xfrm>
        </p:spPr>
        <p:txBody>
          <a:bodyPr>
            <a:normAutofit fontScale="90000"/>
          </a:bodyPr>
          <a:lstStyle/>
          <a:p>
            <a:r>
              <a:rPr lang="en-US" dirty="0" smtClean="0"/>
              <a:t>U.S. Versus International Prices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6" name="Straight Connector 5"/>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647700" y="1244600"/>
            <a:ext cx="7874000" cy="4826000"/>
          </a:xfrm>
          <a:prstGeom prst="rect">
            <a:avLst/>
          </a:prstGeom>
        </p:spPr>
      </p:pic>
    </p:spTree>
    <p:extLst>
      <p:ext uri="{BB962C8B-B14F-4D97-AF65-F5344CB8AC3E}">
        <p14:creationId xmlns:p14="http://schemas.microsoft.com/office/powerpoint/2010/main" val="7571640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12" y="365127"/>
            <a:ext cx="7314437" cy="671674"/>
          </a:xfrm>
        </p:spPr>
        <p:txBody>
          <a:bodyPr>
            <a:normAutofit fontScale="90000"/>
          </a:bodyPr>
          <a:lstStyle/>
          <a:p>
            <a:r>
              <a:rPr lang="en-US" dirty="0" smtClean="0"/>
              <a:t>Global Dairy Trade Index</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5" name="Straight Connector 4"/>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190500" y="1270000"/>
            <a:ext cx="8788400" cy="5232400"/>
          </a:xfrm>
          <a:prstGeom prst="rect">
            <a:avLst/>
          </a:prstGeom>
        </p:spPr>
      </p:pic>
    </p:spTree>
    <p:extLst>
      <p:ext uri="{BB962C8B-B14F-4D97-AF65-F5344CB8AC3E}">
        <p14:creationId xmlns:p14="http://schemas.microsoft.com/office/powerpoint/2010/main" val="42734552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84200" y="1288784"/>
            <a:ext cx="7962900" cy="5531116"/>
          </a:xfrm>
          <a:prstGeom prst="rect">
            <a:avLst/>
          </a:prstGeom>
        </p:spPr>
      </p:pic>
      <p:sp>
        <p:nvSpPr>
          <p:cNvPr id="2" name="Title 1"/>
          <p:cNvSpPr>
            <a:spLocks noGrp="1"/>
          </p:cNvSpPr>
          <p:nvPr>
            <p:ph type="title"/>
          </p:nvPr>
        </p:nvSpPr>
        <p:spPr>
          <a:xfrm>
            <a:off x="1183632" y="365127"/>
            <a:ext cx="7331717" cy="654394"/>
          </a:xfrm>
        </p:spPr>
        <p:txBody>
          <a:bodyPr>
            <a:normAutofit fontScale="90000"/>
          </a:bodyPr>
          <a:lstStyle/>
          <a:p>
            <a:r>
              <a:rPr lang="en-US" dirty="0" smtClean="0"/>
              <a:t>Remember When…</a:t>
            </a:r>
            <a:endParaRPr lang="en-US" dirty="0"/>
          </a:p>
        </p:txBody>
      </p:sp>
      <p:grpSp>
        <p:nvGrpSpPr>
          <p:cNvPr id="6" name="Group 5"/>
          <p:cNvGrpSpPr/>
          <p:nvPr/>
        </p:nvGrpSpPr>
        <p:grpSpPr>
          <a:xfrm>
            <a:off x="1231900" y="4699000"/>
            <a:ext cx="3771900" cy="1270000"/>
            <a:chOff x="1231900" y="4699000"/>
            <a:chExt cx="3771900" cy="1270000"/>
          </a:xfrm>
        </p:grpSpPr>
        <p:sp>
          <p:nvSpPr>
            <p:cNvPr id="4" name="Oval 3"/>
            <p:cNvSpPr/>
            <p:nvPr/>
          </p:nvSpPr>
          <p:spPr>
            <a:xfrm>
              <a:off x="1231900" y="5054600"/>
              <a:ext cx="1231900" cy="914400"/>
            </a:xfrm>
            <a:prstGeom prst="ellipse">
              <a:avLst/>
            </a:prstGeom>
            <a:no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771900" y="4699000"/>
              <a:ext cx="1231900" cy="914400"/>
            </a:xfrm>
            <a:prstGeom prst="ellipse">
              <a:avLst/>
            </a:prstGeom>
            <a:no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832100" y="2959100"/>
            <a:ext cx="2787650" cy="965200"/>
            <a:chOff x="2832100" y="2959100"/>
            <a:chExt cx="2787650" cy="965200"/>
          </a:xfrm>
        </p:grpSpPr>
        <p:sp>
          <p:nvSpPr>
            <p:cNvPr id="8" name="Oval 7"/>
            <p:cNvSpPr/>
            <p:nvPr/>
          </p:nvSpPr>
          <p:spPr>
            <a:xfrm>
              <a:off x="2832100" y="2959100"/>
              <a:ext cx="1231900" cy="914400"/>
            </a:xfrm>
            <a:prstGeom prst="ellipse">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387850" y="3009900"/>
              <a:ext cx="1231900" cy="914400"/>
            </a:xfrm>
            <a:prstGeom prst="ellipse">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381750" y="1905000"/>
            <a:ext cx="2203450" cy="3556000"/>
            <a:chOff x="6381750" y="1905000"/>
            <a:chExt cx="2203450" cy="3556000"/>
          </a:xfrm>
        </p:grpSpPr>
        <p:sp>
          <p:nvSpPr>
            <p:cNvPr id="12" name="Oval 11"/>
            <p:cNvSpPr/>
            <p:nvPr/>
          </p:nvSpPr>
          <p:spPr>
            <a:xfrm>
              <a:off x="7353300" y="4546600"/>
              <a:ext cx="1231900" cy="914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381750" y="1905000"/>
              <a:ext cx="1231900" cy="914400"/>
            </a:xfrm>
            <a:prstGeom prst="ellipse">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16" name="Straight Connector 15"/>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525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354" y="69120"/>
            <a:ext cx="7291874" cy="924481"/>
          </a:xfrm>
        </p:spPr>
        <p:txBody>
          <a:bodyPr>
            <a:normAutofit fontScale="90000"/>
          </a:bodyPr>
          <a:lstStyle/>
          <a:p>
            <a:r>
              <a:rPr lang="en-US" dirty="0" smtClean="0"/>
              <a:t>U.S. Farm Milk Prices are Holding Up Better than Most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5" name="Straight Connector 4"/>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0" y="1263640"/>
            <a:ext cx="9144000" cy="5370389"/>
          </a:xfrm>
          <a:prstGeom prst="rect">
            <a:avLst/>
          </a:prstGeom>
        </p:spPr>
      </p:pic>
      <p:sp>
        <p:nvSpPr>
          <p:cNvPr id="7" name="TextBox 6"/>
          <p:cNvSpPr txBox="1"/>
          <p:nvPr/>
        </p:nvSpPr>
        <p:spPr>
          <a:xfrm>
            <a:off x="8033351" y="2793403"/>
            <a:ext cx="615748" cy="276999"/>
          </a:xfrm>
          <a:prstGeom prst="rect">
            <a:avLst/>
          </a:prstGeom>
          <a:solidFill>
            <a:schemeClr val="bg1"/>
          </a:solidFill>
        </p:spPr>
        <p:txBody>
          <a:bodyPr wrap="none" rtlCol="0">
            <a:spAutoFit/>
          </a:bodyPr>
          <a:lstStyle/>
          <a:p>
            <a:r>
              <a:rPr lang="en-US" sz="1200" b="1" dirty="0" smtClean="0"/>
              <a:t>$18.38</a:t>
            </a:r>
          </a:p>
        </p:txBody>
      </p:sp>
      <p:sp>
        <p:nvSpPr>
          <p:cNvPr id="8" name="TextBox 7"/>
          <p:cNvSpPr txBox="1"/>
          <p:nvPr/>
        </p:nvSpPr>
        <p:spPr>
          <a:xfrm>
            <a:off x="8024013" y="3335039"/>
            <a:ext cx="620683" cy="276999"/>
          </a:xfrm>
          <a:prstGeom prst="rect">
            <a:avLst/>
          </a:prstGeom>
          <a:solidFill>
            <a:schemeClr val="bg1"/>
          </a:solidFill>
        </p:spPr>
        <p:txBody>
          <a:bodyPr wrap="none" rtlCol="0">
            <a:spAutoFit/>
          </a:bodyPr>
          <a:lstStyle/>
          <a:p>
            <a:r>
              <a:rPr lang="en-US" sz="1200" b="1" dirty="0" smtClean="0"/>
              <a:t>$13.61</a:t>
            </a:r>
          </a:p>
        </p:txBody>
      </p:sp>
      <p:sp>
        <p:nvSpPr>
          <p:cNvPr id="10" name="TextBox 9"/>
          <p:cNvSpPr txBox="1"/>
          <p:nvPr/>
        </p:nvSpPr>
        <p:spPr>
          <a:xfrm>
            <a:off x="8008334" y="3832966"/>
            <a:ext cx="620683" cy="276999"/>
          </a:xfrm>
          <a:prstGeom prst="rect">
            <a:avLst/>
          </a:prstGeom>
          <a:solidFill>
            <a:schemeClr val="bg1"/>
          </a:solidFill>
        </p:spPr>
        <p:txBody>
          <a:bodyPr wrap="none" rtlCol="0">
            <a:spAutoFit/>
          </a:bodyPr>
          <a:lstStyle/>
          <a:p>
            <a:r>
              <a:rPr lang="en-US" sz="1200" b="1" dirty="0" smtClean="0"/>
              <a:t>$10.61</a:t>
            </a:r>
          </a:p>
        </p:txBody>
      </p:sp>
      <p:sp>
        <p:nvSpPr>
          <p:cNvPr id="11" name="TextBox 10"/>
          <p:cNvSpPr txBox="1"/>
          <p:nvPr/>
        </p:nvSpPr>
        <p:spPr>
          <a:xfrm>
            <a:off x="8628089" y="3272652"/>
            <a:ext cx="515911" cy="276999"/>
          </a:xfrm>
          <a:prstGeom prst="rect">
            <a:avLst/>
          </a:prstGeom>
          <a:solidFill>
            <a:schemeClr val="bg1"/>
          </a:solidFill>
        </p:spPr>
        <p:txBody>
          <a:bodyPr wrap="square" rtlCol="0">
            <a:spAutoFit/>
          </a:bodyPr>
          <a:lstStyle/>
          <a:p>
            <a:r>
              <a:rPr lang="en-US" sz="1200" b="1" dirty="0" smtClean="0"/>
              <a:t>     </a:t>
            </a:r>
          </a:p>
        </p:txBody>
      </p:sp>
    </p:spTree>
    <p:extLst>
      <p:ext uri="{BB962C8B-B14F-4D97-AF65-F5344CB8AC3E}">
        <p14:creationId xmlns:p14="http://schemas.microsoft.com/office/powerpoint/2010/main" val="5097753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714" y="365127"/>
            <a:ext cx="7357636" cy="645754"/>
          </a:xfrm>
        </p:spPr>
        <p:txBody>
          <a:bodyPr>
            <a:normAutofit fontScale="90000"/>
          </a:bodyPr>
          <a:lstStyle/>
          <a:p>
            <a:r>
              <a:rPr lang="en-US" dirty="0" smtClean="0"/>
              <a:t>Exports Need a Boost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5" name="Straight Connector 4"/>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747021" y="1683710"/>
            <a:ext cx="7582260" cy="4703385"/>
          </a:xfrm>
          <a:prstGeom prst="rect">
            <a:avLst/>
          </a:prstGeom>
        </p:spPr>
      </p:pic>
    </p:spTree>
    <p:extLst>
      <p:ext uri="{BB962C8B-B14F-4D97-AF65-F5344CB8AC3E}">
        <p14:creationId xmlns:p14="http://schemas.microsoft.com/office/powerpoint/2010/main" val="42743462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156" y="365127"/>
            <a:ext cx="7392194" cy="663034"/>
          </a:xfrm>
        </p:spPr>
        <p:txBody>
          <a:bodyPr>
            <a:normAutofit fontScale="90000"/>
          </a:bodyPr>
          <a:lstStyle/>
          <a:p>
            <a:r>
              <a:rPr lang="en-US" dirty="0" smtClean="0"/>
              <a:t>Other Factors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6" name="Straight Connector 5"/>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635000" y="1333500"/>
            <a:ext cx="7874000" cy="4826000"/>
          </a:xfrm>
          <a:prstGeom prst="rect">
            <a:avLst/>
          </a:prstGeom>
        </p:spPr>
      </p:pic>
    </p:spTree>
    <p:extLst>
      <p:ext uri="{BB962C8B-B14F-4D97-AF65-F5344CB8AC3E}">
        <p14:creationId xmlns:p14="http://schemas.microsoft.com/office/powerpoint/2010/main" val="21888339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794" y="365127"/>
            <a:ext cx="7383555" cy="688954"/>
          </a:xfrm>
        </p:spPr>
        <p:txBody>
          <a:bodyPr>
            <a:normAutofit fontScale="90000"/>
          </a:bodyPr>
          <a:lstStyle/>
          <a:p>
            <a:r>
              <a:rPr lang="en-US" dirty="0" smtClean="0"/>
              <a:t>Around the World</a:t>
            </a:r>
            <a:endParaRPr lang="en-US" dirty="0"/>
          </a:p>
        </p:txBody>
      </p:sp>
      <p:pic>
        <p:nvPicPr>
          <p:cNvPr id="6" name="Picture 5"/>
          <p:cNvPicPr>
            <a:picLocks noChangeAspect="1"/>
          </p:cNvPicPr>
          <p:nvPr/>
        </p:nvPicPr>
        <p:blipFill>
          <a:blip r:embed="rId3"/>
          <a:stretch>
            <a:fillRect/>
          </a:stretch>
        </p:blipFill>
        <p:spPr>
          <a:xfrm>
            <a:off x="914399" y="1562099"/>
            <a:ext cx="7313613" cy="48207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5" name="Straight Connector 4"/>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9228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272" y="103681"/>
            <a:ext cx="7323077" cy="907199"/>
          </a:xfrm>
        </p:spPr>
        <p:txBody>
          <a:bodyPr>
            <a:normAutofit fontScale="90000"/>
          </a:bodyPr>
          <a:lstStyle/>
          <a:p>
            <a:r>
              <a:rPr lang="en-US" dirty="0"/>
              <a:t>Can We Tap on the Brakes</a:t>
            </a:r>
            <a:r>
              <a:rPr lang="en-US" dirty="0" smtClean="0"/>
              <a:t>?</a:t>
            </a:r>
            <a:br>
              <a:rPr lang="en-US" dirty="0" smtClean="0"/>
            </a:br>
            <a:r>
              <a:rPr lang="en-US" dirty="0" smtClean="0"/>
              <a:t>Strongest </a:t>
            </a:r>
            <a:r>
              <a:rPr lang="en-US" dirty="0"/>
              <a:t>El </a:t>
            </a:r>
            <a:r>
              <a:rPr lang="en-US" dirty="0" smtClean="0"/>
              <a:t>Niño in 50 Years!</a:t>
            </a:r>
            <a:endParaRPr lang="en-US" dirty="0"/>
          </a:p>
        </p:txBody>
      </p:sp>
      <p:pic>
        <p:nvPicPr>
          <p:cNvPr id="3" name="Picture 2"/>
          <p:cNvPicPr>
            <a:picLocks noChangeAspect="1"/>
          </p:cNvPicPr>
          <p:nvPr/>
        </p:nvPicPr>
        <p:blipFill>
          <a:blip r:embed="rId3"/>
          <a:stretch>
            <a:fillRect/>
          </a:stretch>
        </p:blipFill>
        <p:spPr>
          <a:xfrm>
            <a:off x="431800" y="1752605"/>
            <a:ext cx="8381050" cy="47143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5" name="Straight Connector 4"/>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1513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156" y="365127"/>
            <a:ext cx="7392194" cy="628474"/>
          </a:xfrm>
        </p:spPr>
        <p:txBody>
          <a:bodyPr>
            <a:normAutofit fontScale="90000"/>
          </a:bodyPr>
          <a:lstStyle/>
          <a:p>
            <a:r>
              <a:rPr lang="en-US" dirty="0" smtClean="0"/>
              <a:t>The Option to Producing Milk</a:t>
            </a:r>
            <a:endParaRPr lang="en-US" dirty="0"/>
          </a:p>
        </p:txBody>
      </p:sp>
      <p:pic>
        <p:nvPicPr>
          <p:cNvPr id="4" name="Picture 3"/>
          <p:cNvPicPr>
            <a:picLocks noChangeAspect="1"/>
          </p:cNvPicPr>
          <p:nvPr/>
        </p:nvPicPr>
        <p:blipFill>
          <a:blip r:embed="rId3"/>
          <a:stretch>
            <a:fillRect/>
          </a:stretch>
        </p:blipFill>
        <p:spPr>
          <a:xfrm>
            <a:off x="914400" y="1460499"/>
            <a:ext cx="7404100" cy="50342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6" name="Straight Connector 5"/>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574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52" y="365127"/>
            <a:ext cx="7305798" cy="654394"/>
          </a:xfrm>
        </p:spPr>
        <p:txBody>
          <a:bodyPr>
            <a:normAutofit fontScale="90000"/>
          </a:bodyPr>
          <a:lstStyle/>
          <a:p>
            <a:r>
              <a:rPr lang="en-US" dirty="0" smtClean="0"/>
              <a:t>My Forecast…</a:t>
            </a:r>
            <a:endParaRPr lang="en-US" dirty="0"/>
          </a:p>
        </p:txBody>
      </p:sp>
      <p:sp>
        <p:nvSpPr>
          <p:cNvPr id="3" name="Content Placeholder 2"/>
          <p:cNvSpPr>
            <a:spLocks noGrp="1"/>
          </p:cNvSpPr>
          <p:nvPr>
            <p:ph idx="1"/>
          </p:nvPr>
        </p:nvSpPr>
        <p:spPr/>
        <p:txBody>
          <a:bodyPr/>
          <a:lstStyle/>
          <a:p>
            <a:r>
              <a:rPr lang="en-US" dirty="0" smtClean="0"/>
              <a:t>Our strong U.S. economy is helping consume dairy products</a:t>
            </a:r>
          </a:p>
          <a:p>
            <a:endParaRPr lang="en-US" dirty="0"/>
          </a:p>
          <a:p>
            <a:r>
              <a:rPr lang="en-US" dirty="0" smtClean="0"/>
              <a:t>Dairy exports will become more of an issue in the next few months</a:t>
            </a:r>
          </a:p>
          <a:p>
            <a:endParaRPr lang="en-US" dirty="0" smtClean="0"/>
          </a:p>
          <a:p>
            <a:r>
              <a:rPr lang="en-US" dirty="0" smtClean="0"/>
              <a:t>I think that the MPP margin will be worse than futures forecasts now suggest through the first half of 2016</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5" name="Straight Connector 4"/>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0376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7914346" cy="553998"/>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OLD APPROACH TO DAIRY RISK MANAGEMENT</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243343" y="1727414"/>
            <a:ext cx="8758153" cy="3939540"/>
          </a:xfrm>
          <a:prstGeom prst="rect">
            <a:avLst/>
          </a:prstGeom>
          <a:noFill/>
        </p:spPr>
        <p:txBody>
          <a:bodyPr wrap="square" rtlCol="0">
            <a:spAutoFit/>
          </a:bodyPr>
          <a:lstStyle/>
          <a:p>
            <a:r>
              <a:rPr lang="en-US" sz="2500" b="1" dirty="0" smtClean="0"/>
              <a:t>I KNOW WHERE PRICES ARE GOING! – </a:t>
            </a:r>
            <a:r>
              <a:rPr lang="en-US" sz="2500" dirty="0" smtClean="0"/>
              <a:t>You selectively hedge only when you disagree with the market consensus. Let’s be frank, you’re speculating. </a:t>
            </a:r>
            <a:r>
              <a:rPr lang="en-US" sz="2500" dirty="0" smtClean="0">
                <a:sym typeface="Wingdings" panose="05000000000000000000" pitchFamily="2" charset="2"/>
              </a:rPr>
              <a:t> </a:t>
            </a:r>
            <a:endParaRPr lang="en-US" sz="2500" b="1" dirty="0" smtClean="0"/>
          </a:p>
          <a:p>
            <a:endParaRPr lang="en-US" sz="2500" b="1" dirty="0"/>
          </a:p>
          <a:p>
            <a:r>
              <a:rPr lang="en-US" sz="2500" b="1" dirty="0" smtClean="0"/>
              <a:t>DAIRY POLICY AS A PROFIT OPPORTUNITY – </a:t>
            </a:r>
            <a:r>
              <a:rPr lang="en-US" sz="2500" dirty="0" smtClean="0"/>
              <a:t>If subsidies are high, sign up, otherwise skip it.</a:t>
            </a:r>
          </a:p>
          <a:p>
            <a:endParaRPr lang="en-US" sz="2500" dirty="0"/>
          </a:p>
          <a:p>
            <a:r>
              <a:rPr lang="en-US" sz="2500" b="1" dirty="0" smtClean="0"/>
              <a:t>“LEARN RISK MANAGEMENT!” – </a:t>
            </a:r>
            <a:r>
              <a:rPr lang="en-US" sz="2500" dirty="0" smtClean="0"/>
              <a:t>Extension, </a:t>
            </a:r>
            <a:r>
              <a:rPr lang="en-US" sz="2500" dirty="0" err="1" smtClean="0"/>
              <a:t>DMaP</a:t>
            </a:r>
            <a:r>
              <a:rPr lang="en-US" sz="2500" dirty="0" smtClean="0"/>
              <a:t>, brokers and policy makers all shoving risk management down your throat.</a:t>
            </a:r>
            <a:endParaRPr lang="en-US" sz="2500" b="1" dirty="0" smtClean="0"/>
          </a:p>
          <a:p>
            <a:endParaRPr lang="en-US" sz="2500" b="1" dirty="0"/>
          </a:p>
        </p:txBody>
      </p:sp>
    </p:spTree>
    <p:extLst>
      <p:ext uri="{BB962C8B-B14F-4D97-AF65-F5344CB8AC3E}">
        <p14:creationId xmlns:p14="http://schemas.microsoft.com/office/powerpoint/2010/main" val="31145780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8012130" cy="553998"/>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NEW APPROACH TO DAIRY RISK MANAGEMENT</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243342" y="1288027"/>
            <a:ext cx="8758153" cy="5478423"/>
          </a:xfrm>
          <a:prstGeom prst="rect">
            <a:avLst/>
          </a:prstGeom>
          <a:noFill/>
        </p:spPr>
        <p:txBody>
          <a:bodyPr wrap="square" rtlCol="0">
            <a:spAutoFit/>
          </a:bodyPr>
          <a:lstStyle/>
          <a:p>
            <a:r>
              <a:rPr lang="en-US" sz="2500" b="1" dirty="0" smtClean="0"/>
              <a:t>FRAGILE – </a:t>
            </a:r>
            <a:r>
              <a:rPr lang="en-US" sz="2500" dirty="0" smtClean="0"/>
              <a:t>If your farm would have serious problems surviving a major downturn in profit margins.</a:t>
            </a:r>
          </a:p>
          <a:p>
            <a:endParaRPr lang="en-US" sz="2500" b="1" dirty="0"/>
          </a:p>
          <a:p>
            <a:endParaRPr lang="en-US" sz="2500" b="1" dirty="0" smtClean="0"/>
          </a:p>
          <a:p>
            <a:r>
              <a:rPr lang="en-US" sz="2500" b="1" dirty="0" smtClean="0"/>
              <a:t>ROBUST – </a:t>
            </a:r>
            <a:r>
              <a:rPr lang="en-US" sz="2500" dirty="0" smtClean="0"/>
              <a:t>If your financial position and cost of production allow you to withstand a very large and prolonged unexpected downturn in profit margins.</a:t>
            </a:r>
          </a:p>
          <a:p>
            <a:endParaRPr lang="en-US" sz="2500" dirty="0" smtClean="0"/>
          </a:p>
          <a:p>
            <a:endParaRPr lang="en-US" sz="2500" dirty="0"/>
          </a:p>
          <a:p>
            <a:r>
              <a:rPr lang="en-US" sz="2500" b="1" dirty="0" smtClean="0"/>
              <a:t>ANTIFRAGILE – </a:t>
            </a:r>
            <a:r>
              <a:rPr lang="en-US" sz="2500" dirty="0" smtClean="0"/>
              <a:t>If your farm benefits from milk and feed price volatility. For example, if you have very strong financial position, low cost of production, </a:t>
            </a:r>
            <a:r>
              <a:rPr lang="en-US" sz="2500" i="1" dirty="0" smtClean="0"/>
              <a:t>and </a:t>
            </a:r>
            <a:r>
              <a:rPr lang="en-US" sz="2500" dirty="0" smtClean="0"/>
              <a:t>have protected against downside in margins. Then as your competitors go out of business, you will have an opportunity to buy their farm at a great price. </a:t>
            </a:r>
            <a:endParaRPr lang="en-US" sz="2500" b="1" dirty="0" smtClean="0"/>
          </a:p>
        </p:txBody>
      </p:sp>
    </p:spTree>
    <p:extLst>
      <p:ext uri="{BB962C8B-B14F-4D97-AF65-F5344CB8AC3E}">
        <p14:creationId xmlns:p14="http://schemas.microsoft.com/office/powerpoint/2010/main" val="18578990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8012130" cy="553998"/>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NEW APPROACH TO DAIRY RISK MANAGEMENT</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76846" y="1288027"/>
            <a:ext cx="8758153" cy="3508653"/>
          </a:xfrm>
          <a:prstGeom prst="rect">
            <a:avLst/>
          </a:prstGeom>
          <a:noFill/>
        </p:spPr>
        <p:txBody>
          <a:bodyPr wrap="square" rtlCol="0">
            <a:spAutoFit/>
          </a:bodyPr>
          <a:lstStyle/>
          <a:p>
            <a:r>
              <a:rPr lang="en-US" sz="2500" dirty="0" smtClean="0"/>
              <a:t>Our goal today, is to give you a tool to answer one key question:</a:t>
            </a:r>
          </a:p>
          <a:p>
            <a:endParaRPr lang="en-US" sz="2500" b="1" dirty="0"/>
          </a:p>
          <a:p>
            <a:r>
              <a:rPr lang="en-US" sz="3600" b="1" dirty="0" smtClean="0"/>
              <a:t>Is my farm fragile, robust, or antifragile?</a:t>
            </a:r>
          </a:p>
          <a:p>
            <a:endParaRPr lang="en-US" sz="3600" b="1" dirty="0"/>
          </a:p>
          <a:p>
            <a:r>
              <a:rPr lang="en-US" sz="2500" dirty="0" smtClean="0"/>
              <a:t>To answer that question, you need to:</a:t>
            </a:r>
          </a:p>
          <a:p>
            <a:pPr marL="742950" indent="-742950">
              <a:buAutoNum type="arabicParenR"/>
            </a:pPr>
            <a:r>
              <a:rPr lang="en-US" sz="2500" dirty="0" smtClean="0"/>
              <a:t>Know your farm (costs of production, financials)</a:t>
            </a:r>
          </a:p>
          <a:p>
            <a:pPr marL="742950" indent="-742950">
              <a:buAutoNum type="arabicParenR"/>
            </a:pPr>
            <a:r>
              <a:rPr lang="en-US" sz="2500" dirty="0" smtClean="0"/>
              <a:t>Execute a ruthless stress-test analysis</a:t>
            </a:r>
          </a:p>
          <a:p>
            <a:endParaRPr lang="en-US" sz="2500" dirty="0" smtClean="0"/>
          </a:p>
        </p:txBody>
      </p:sp>
    </p:spTree>
    <p:extLst>
      <p:ext uri="{BB962C8B-B14F-4D97-AF65-F5344CB8AC3E}">
        <p14:creationId xmlns:p14="http://schemas.microsoft.com/office/powerpoint/2010/main" val="19128771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074" y="365127"/>
            <a:ext cx="7366275" cy="619834"/>
          </a:xfrm>
        </p:spPr>
        <p:txBody>
          <a:bodyPr>
            <a:normAutofit fontScale="90000"/>
          </a:bodyPr>
          <a:lstStyle/>
          <a:p>
            <a:r>
              <a:rPr lang="en-US" dirty="0" smtClean="0"/>
              <a:t>MPP Ration Value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6" name="Straight Connector 5"/>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850900" y="1282700"/>
            <a:ext cx="7505922" cy="5143500"/>
          </a:xfrm>
          <a:prstGeom prst="rect">
            <a:avLst/>
          </a:prstGeom>
        </p:spPr>
      </p:pic>
    </p:spTree>
    <p:extLst>
      <p:ext uri="{BB962C8B-B14F-4D97-AF65-F5344CB8AC3E}">
        <p14:creationId xmlns:p14="http://schemas.microsoft.com/office/powerpoint/2010/main" val="12293617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8012130" cy="553998"/>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NEW APPROACH TO DAIRY RISK MANAGEMENT</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76846" y="1288027"/>
            <a:ext cx="8758153" cy="3508653"/>
          </a:xfrm>
          <a:prstGeom prst="rect">
            <a:avLst/>
          </a:prstGeom>
          <a:noFill/>
        </p:spPr>
        <p:txBody>
          <a:bodyPr wrap="square" rtlCol="0">
            <a:spAutoFit/>
          </a:bodyPr>
          <a:lstStyle/>
          <a:p>
            <a:r>
              <a:rPr lang="en-US" sz="2500" dirty="0" smtClean="0"/>
              <a:t>Our goal today, is to give you a tool to answer one key question:</a:t>
            </a:r>
          </a:p>
          <a:p>
            <a:endParaRPr lang="en-US" sz="2500" b="1" dirty="0"/>
          </a:p>
          <a:p>
            <a:r>
              <a:rPr lang="en-US" sz="3600" b="1" dirty="0" smtClean="0"/>
              <a:t>Is my farm fragile, robust, or antifragile?</a:t>
            </a:r>
          </a:p>
          <a:p>
            <a:endParaRPr lang="en-US" sz="3600" b="1" dirty="0"/>
          </a:p>
          <a:p>
            <a:r>
              <a:rPr lang="en-US" sz="2500" dirty="0" smtClean="0"/>
              <a:t>To answer that question, you need to:</a:t>
            </a:r>
          </a:p>
          <a:p>
            <a:pPr marL="742950" indent="-742950">
              <a:buAutoNum type="arabicParenR"/>
            </a:pPr>
            <a:r>
              <a:rPr lang="en-US" sz="2500" dirty="0" smtClean="0"/>
              <a:t>Know your farm (costs of production, financials)</a:t>
            </a:r>
          </a:p>
          <a:p>
            <a:pPr marL="742950" indent="-742950">
              <a:buAutoNum type="arabicParenR"/>
            </a:pPr>
            <a:r>
              <a:rPr lang="en-US" sz="2500" dirty="0" smtClean="0"/>
              <a:t>Execute a ruthless stress-test analysis</a:t>
            </a:r>
          </a:p>
          <a:p>
            <a:endParaRPr lang="en-US" sz="2500" dirty="0" smtClean="0"/>
          </a:p>
        </p:txBody>
      </p:sp>
    </p:spTree>
    <p:extLst>
      <p:ext uri="{BB962C8B-B14F-4D97-AF65-F5344CB8AC3E}">
        <p14:creationId xmlns:p14="http://schemas.microsoft.com/office/powerpoint/2010/main" val="395152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757" y="1367481"/>
            <a:ext cx="8822724" cy="5198076"/>
          </a:xfrm>
          <a:prstGeom prst="rect">
            <a:avLst/>
          </a:prstGeom>
          <a:solidFill>
            <a:schemeClr val="bg1"/>
          </a:solidFill>
          <a:ln>
            <a:solidFill>
              <a:srgbClr val="C000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7350346" cy="553998"/>
          </a:xfrm>
          <a:prstGeom prst="rect">
            <a:avLst/>
          </a:prstGeom>
          <a:noFill/>
        </p:spPr>
        <p:txBody>
          <a:bodyPr wrap="none" rtlCol="0">
            <a:spAutoFit/>
          </a:bodyPr>
          <a:lstStyle/>
          <a:p>
            <a:r>
              <a:rPr lang="en-US" sz="3000" cap="small" dirty="0" smtClean="0">
                <a:solidFill>
                  <a:prstClr val="black"/>
                </a:solidFill>
                <a:latin typeface="Candara" panose="020E0502030303020204" pitchFamily="34" charset="0"/>
                <a:ea typeface="Verdana" panose="020B0604030504040204" pitchFamily="34" charset="0"/>
                <a:cs typeface="Verdana" panose="020B0604030504040204" pitchFamily="34" charset="0"/>
              </a:rPr>
              <a:t>Know your farm: plans, costs and financials</a:t>
            </a:r>
            <a:endParaRPr lang="en-US" sz="3000" cap="small" dirty="0">
              <a:solidFill>
                <a:prstClr val="black"/>
              </a:solidFill>
              <a:latin typeface="Candara" panose="020E0502030303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1746421"/>
            <a:ext cx="8652190" cy="4378960"/>
          </a:xfrm>
          <a:prstGeom prst="rect">
            <a:avLst/>
          </a:prstGeom>
        </p:spPr>
      </p:pic>
    </p:spTree>
    <p:extLst>
      <p:ext uri="{BB962C8B-B14F-4D97-AF65-F5344CB8AC3E}">
        <p14:creationId xmlns:p14="http://schemas.microsoft.com/office/powerpoint/2010/main" val="2282243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757" y="1367481"/>
            <a:ext cx="8822724" cy="5198076"/>
          </a:xfrm>
          <a:prstGeom prst="rect">
            <a:avLst/>
          </a:prstGeom>
          <a:solidFill>
            <a:schemeClr val="bg1"/>
          </a:solidFill>
          <a:ln>
            <a:solidFill>
              <a:srgbClr val="C000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7343934" cy="553998"/>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farm-specific dashboard: production &amp; prices</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44" y="1558840"/>
            <a:ext cx="6128872" cy="18415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44" y="3635657"/>
            <a:ext cx="6128873" cy="106377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1284" y="3635657"/>
            <a:ext cx="2001500" cy="106377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4627" y="1595066"/>
            <a:ext cx="1811934" cy="176913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0850" y="1595066"/>
            <a:ext cx="1811934" cy="1769132"/>
          </a:xfrm>
          <a:prstGeom prst="rect">
            <a:avLst/>
          </a:prstGeom>
        </p:spPr>
      </p:pic>
      <p:sp>
        <p:nvSpPr>
          <p:cNvPr id="11" name="Rectangle 10"/>
          <p:cNvSpPr/>
          <p:nvPr/>
        </p:nvSpPr>
        <p:spPr>
          <a:xfrm>
            <a:off x="430313" y="5186098"/>
            <a:ext cx="8291611" cy="892552"/>
          </a:xfrm>
          <a:prstGeom prst="rect">
            <a:avLst/>
          </a:prstGeom>
        </p:spPr>
        <p:txBody>
          <a:bodyPr wrap="square">
            <a:spAutoFit/>
          </a:bodyPr>
          <a:lstStyle/>
          <a:p>
            <a:pPr marL="457200" indent="-457200">
              <a:buFont typeface="Wingdings" panose="05000000000000000000" pitchFamily="2" charset="2"/>
              <a:buChar char="ü"/>
            </a:pPr>
            <a:r>
              <a:rPr lang="en-US" sz="2600" dirty="0" smtClean="0"/>
              <a:t>Basis tends to be lower in regions where costs of production are lower. </a:t>
            </a:r>
          </a:p>
        </p:txBody>
      </p:sp>
    </p:spTree>
    <p:extLst>
      <p:ext uri="{BB962C8B-B14F-4D97-AF65-F5344CB8AC3E}">
        <p14:creationId xmlns:p14="http://schemas.microsoft.com/office/powerpoint/2010/main" val="3796739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7741350" cy="553998"/>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MPP-Dairy: income over feed costs margin basis</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sp>
        <p:nvSpPr>
          <p:cNvPr id="11" name="Rectangle 10"/>
          <p:cNvSpPr/>
          <p:nvPr/>
        </p:nvSpPr>
        <p:spPr>
          <a:xfrm>
            <a:off x="1931773" y="1210222"/>
            <a:ext cx="5181600" cy="24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9" name="Chart 8"/>
          <p:cNvGraphicFramePr>
            <a:graphicFrameLocks/>
          </p:cNvGraphicFramePr>
          <p:nvPr>
            <p:extLst/>
          </p:nvPr>
        </p:nvGraphicFramePr>
        <p:xfrm>
          <a:off x="120001" y="1371600"/>
          <a:ext cx="8708975"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9925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91186" y="0"/>
            <a:ext cx="7878119" cy="1015663"/>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Other operating costs </a:t>
            </a:r>
          </a:p>
          <a:p>
            <a:r>
              <a:rPr lang="en-US" sz="3000" cap="small" dirty="0" smtClean="0">
                <a:latin typeface="Candara" panose="020E0502030303020204" pitchFamily="34" charset="0"/>
                <a:ea typeface="Verdana" panose="020B0604030504040204" pitchFamily="34" charset="0"/>
                <a:cs typeface="Verdana" panose="020B0604030504040204" pitchFamily="34" charset="0"/>
              </a:rPr>
              <a:t>(excluding feed, herd replacement, depreciation)</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sp>
        <p:nvSpPr>
          <p:cNvPr id="11" name="Rectangle 10"/>
          <p:cNvSpPr/>
          <p:nvPr/>
        </p:nvSpPr>
        <p:spPr>
          <a:xfrm>
            <a:off x="1931773" y="1210222"/>
            <a:ext cx="5181600" cy="24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7" name="Chart 6"/>
          <p:cNvGraphicFramePr>
            <a:graphicFrameLocks/>
          </p:cNvGraphicFramePr>
          <p:nvPr>
            <p:extLst/>
          </p:nvPr>
        </p:nvGraphicFramePr>
        <p:xfrm>
          <a:off x="243343" y="1388076"/>
          <a:ext cx="8708975"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7768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7269939" cy="553998"/>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dashboard: production &amp; prices – Key Points</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243343" y="1884850"/>
            <a:ext cx="8452587" cy="3693319"/>
          </a:xfrm>
          <a:prstGeom prst="rect">
            <a:avLst/>
          </a:prstGeom>
          <a:noFill/>
        </p:spPr>
        <p:txBody>
          <a:bodyPr wrap="square" rtlCol="0">
            <a:spAutoFit/>
          </a:bodyPr>
          <a:lstStyle/>
          <a:p>
            <a:pPr marL="457200" indent="-457200">
              <a:buFont typeface="Wingdings" panose="05000000000000000000" pitchFamily="2" charset="2"/>
              <a:buChar char="ü"/>
            </a:pPr>
            <a:r>
              <a:rPr lang="en-US" sz="2600" dirty="0" smtClean="0"/>
              <a:t>Historical average MPP-Dairy margin is approx. $8.50/cwt.</a:t>
            </a:r>
          </a:p>
          <a:p>
            <a:pPr marL="457200" indent="-457200">
              <a:buFont typeface="Wingdings" panose="05000000000000000000" pitchFamily="2" charset="2"/>
              <a:buChar char="ü"/>
            </a:pPr>
            <a:endParaRPr lang="en-US" sz="2600" dirty="0" smtClean="0"/>
          </a:p>
          <a:p>
            <a:pPr marL="457200" indent="-457200">
              <a:buFont typeface="Wingdings" panose="05000000000000000000" pitchFamily="2" charset="2"/>
              <a:buChar char="ü"/>
            </a:pPr>
            <a:r>
              <a:rPr lang="en-US" sz="2600" dirty="0" smtClean="0"/>
              <a:t>Basis tends to be lower in western United States.</a:t>
            </a:r>
          </a:p>
          <a:p>
            <a:pPr marL="457200" indent="-457200">
              <a:buFont typeface="Wingdings" panose="05000000000000000000" pitchFamily="2" charset="2"/>
              <a:buChar char="ü"/>
            </a:pPr>
            <a:endParaRPr lang="en-US" sz="2600" dirty="0" smtClean="0"/>
          </a:p>
          <a:p>
            <a:pPr marL="457200" indent="-457200">
              <a:buFont typeface="Wingdings" panose="05000000000000000000" pitchFamily="2" charset="2"/>
              <a:buChar char="ü"/>
            </a:pPr>
            <a:r>
              <a:rPr lang="en-US" sz="2600" dirty="0" smtClean="0"/>
              <a:t>Basis tends to be lower in regions where costs of production are lower. </a:t>
            </a:r>
          </a:p>
          <a:p>
            <a:pPr marL="457200" indent="-457200">
              <a:buFont typeface="Wingdings" panose="05000000000000000000" pitchFamily="2" charset="2"/>
              <a:buChar char="ü"/>
            </a:pPr>
            <a:endParaRPr lang="en-US" sz="2600" dirty="0" smtClean="0"/>
          </a:p>
          <a:p>
            <a:pPr marL="457200" indent="-457200">
              <a:buFont typeface="Wingdings" panose="05000000000000000000" pitchFamily="2" charset="2"/>
              <a:buChar char="ü"/>
            </a:pPr>
            <a:r>
              <a:rPr lang="en-US" sz="2600" dirty="0" smtClean="0"/>
              <a:t>Most dairies, across the entire country, will have MPP-Dairy cash-flow break-even point below $8.50/cwt.</a:t>
            </a:r>
            <a:endParaRPr lang="en-US" sz="2600" dirty="0"/>
          </a:p>
        </p:txBody>
      </p:sp>
    </p:spTree>
    <p:extLst>
      <p:ext uri="{BB962C8B-B14F-4D97-AF65-F5344CB8AC3E}">
        <p14:creationId xmlns:p14="http://schemas.microsoft.com/office/powerpoint/2010/main" val="1183218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757" y="1367481"/>
            <a:ext cx="8822724" cy="5198076"/>
          </a:xfrm>
          <a:prstGeom prst="rect">
            <a:avLst/>
          </a:prstGeom>
          <a:solidFill>
            <a:schemeClr val="bg1"/>
          </a:solidFill>
          <a:ln>
            <a:solidFill>
              <a:srgbClr val="C000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7350346" cy="553998"/>
          </a:xfrm>
          <a:prstGeom prst="rect">
            <a:avLst/>
          </a:prstGeom>
          <a:noFill/>
        </p:spPr>
        <p:txBody>
          <a:bodyPr wrap="none" rtlCol="0">
            <a:spAutoFit/>
          </a:bodyPr>
          <a:lstStyle/>
          <a:p>
            <a:r>
              <a:rPr lang="en-US" sz="3000" cap="small" dirty="0" smtClean="0">
                <a:solidFill>
                  <a:prstClr val="black"/>
                </a:solidFill>
                <a:latin typeface="Candara" panose="020E0502030303020204" pitchFamily="34" charset="0"/>
                <a:ea typeface="Verdana" panose="020B0604030504040204" pitchFamily="34" charset="0"/>
                <a:cs typeface="Verdana" panose="020B0604030504040204" pitchFamily="34" charset="0"/>
              </a:rPr>
              <a:t>Know your farm: plans, costs and financials</a:t>
            </a:r>
            <a:endParaRPr lang="en-US" sz="3000" cap="small" dirty="0">
              <a:solidFill>
                <a:prstClr val="black"/>
              </a:solidFill>
              <a:latin typeface="Candara" panose="020E0502030303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1746421"/>
            <a:ext cx="8652190" cy="4378960"/>
          </a:xfrm>
          <a:prstGeom prst="rect">
            <a:avLst/>
          </a:prstGeom>
        </p:spPr>
      </p:pic>
    </p:spTree>
    <p:extLst>
      <p:ext uri="{BB962C8B-B14F-4D97-AF65-F5344CB8AC3E}">
        <p14:creationId xmlns:p14="http://schemas.microsoft.com/office/powerpoint/2010/main" val="59477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757" y="1367481"/>
            <a:ext cx="8822724" cy="5198076"/>
          </a:xfrm>
          <a:prstGeom prst="rect">
            <a:avLst/>
          </a:prstGeom>
          <a:solidFill>
            <a:schemeClr val="bg1"/>
          </a:solidFill>
          <a:ln>
            <a:solidFill>
              <a:srgbClr val="C000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6635663" cy="553998"/>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farm-specific dashboard: farm financials</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95" y="1531014"/>
            <a:ext cx="8539108" cy="2155164"/>
          </a:xfrm>
          <a:prstGeom prst="rect">
            <a:avLst/>
          </a:prstGeom>
        </p:spPr>
      </p:pic>
      <p:sp>
        <p:nvSpPr>
          <p:cNvPr id="9" name="Rectangle 8"/>
          <p:cNvSpPr/>
          <p:nvPr/>
        </p:nvSpPr>
        <p:spPr>
          <a:xfrm>
            <a:off x="200480" y="3718901"/>
            <a:ext cx="8843504" cy="2893100"/>
          </a:xfrm>
          <a:prstGeom prst="rect">
            <a:avLst/>
          </a:prstGeom>
        </p:spPr>
        <p:txBody>
          <a:bodyPr wrap="square">
            <a:spAutoFit/>
          </a:bodyPr>
          <a:lstStyle/>
          <a:p>
            <a:pPr marL="457200" indent="-457200">
              <a:buFont typeface="Wingdings" panose="05000000000000000000" pitchFamily="2" charset="2"/>
              <a:buChar char="ü"/>
            </a:pPr>
            <a:r>
              <a:rPr lang="en-US" sz="2600" b="1" dirty="0" smtClean="0"/>
              <a:t>Working capital per cow: </a:t>
            </a:r>
            <a:r>
              <a:rPr lang="en-US" sz="2600" dirty="0" smtClean="0"/>
              <a:t>Any losses will first be absorbed by cash reserves or by utilizing operating lines of credit. </a:t>
            </a:r>
          </a:p>
          <a:p>
            <a:pPr marL="457200" indent="-457200">
              <a:buFont typeface="Wingdings" panose="05000000000000000000" pitchFamily="2" charset="2"/>
              <a:buChar char="ü"/>
            </a:pPr>
            <a:r>
              <a:rPr lang="en-US" sz="2600" b="1" dirty="0" smtClean="0"/>
              <a:t>Debt-to-Asset Ratio:</a:t>
            </a:r>
            <a:r>
              <a:rPr lang="en-US" sz="2600" dirty="0" smtClean="0"/>
              <a:t> If losses are deep and cannot be absorbed by working capital, long-term debt will be increased. </a:t>
            </a:r>
          </a:p>
          <a:p>
            <a:pPr marL="457200" indent="-457200">
              <a:buFont typeface="Wingdings" panose="05000000000000000000" pitchFamily="2" charset="2"/>
              <a:buChar char="ü"/>
            </a:pPr>
            <a:r>
              <a:rPr lang="en-US" sz="2600" b="1" dirty="0" smtClean="0"/>
              <a:t>Assets Per Cow: </a:t>
            </a:r>
            <a:r>
              <a:rPr lang="en-US" sz="2600" dirty="0" smtClean="0"/>
              <a:t>Farms will more land will be able to spread losses over more assets.</a:t>
            </a:r>
            <a:endParaRPr lang="en-US" sz="2600" b="1" dirty="0" smtClean="0"/>
          </a:p>
        </p:txBody>
      </p:sp>
    </p:spTree>
    <p:extLst>
      <p:ext uri="{BB962C8B-B14F-4D97-AF65-F5344CB8AC3E}">
        <p14:creationId xmlns:p14="http://schemas.microsoft.com/office/powerpoint/2010/main" val="1393697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757" y="1367481"/>
            <a:ext cx="8822724" cy="5198076"/>
          </a:xfrm>
          <a:prstGeom prst="rect">
            <a:avLst/>
          </a:prstGeom>
          <a:solidFill>
            <a:schemeClr val="bg1"/>
          </a:solidFill>
          <a:ln>
            <a:solidFill>
              <a:srgbClr val="C000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83887" y="321444"/>
            <a:ext cx="6030818" cy="584775"/>
          </a:xfrm>
          <a:prstGeom prst="rect">
            <a:avLst/>
          </a:prstGeom>
          <a:noFill/>
        </p:spPr>
        <p:txBody>
          <a:bodyPr wrap="none" rtlCol="0">
            <a:spAutoFit/>
          </a:bodyPr>
          <a:lstStyle/>
          <a:p>
            <a:r>
              <a:rPr lang="en-US" sz="3200" cap="small" dirty="0" smtClean="0">
                <a:latin typeface="Candara" panose="020E0502030303020204" pitchFamily="34" charset="0"/>
                <a:ea typeface="Verdana" panose="020B0604030504040204" pitchFamily="34" charset="0"/>
                <a:cs typeface="Verdana" panose="020B0604030504040204" pitchFamily="34" charset="0"/>
              </a:rPr>
              <a:t>name your own price (be ruthless)</a:t>
            </a:r>
            <a:endParaRPr lang="en-US" sz="3200" cap="small" dirty="0">
              <a:latin typeface="Candara" panose="020E050203030302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1705450"/>
            <a:ext cx="8633254" cy="4469389"/>
          </a:xfrm>
          <a:prstGeom prst="rect">
            <a:avLst/>
          </a:prstGeom>
        </p:spPr>
      </p:pic>
    </p:spTree>
    <p:extLst>
      <p:ext uri="{BB962C8B-B14F-4D97-AF65-F5344CB8AC3E}">
        <p14:creationId xmlns:p14="http://schemas.microsoft.com/office/powerpoint/2010/main" val="3438328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757" y="1367481"/>
            <a:ext cx="8822724" cy="5198076"/>
          </a:xfrm>
          <a:prstGeom prst="rect">
            <a:avLst/>
          </a:prstGeom>
          <a:solidFill>
            <a:schemeClr val="bg1"/>
          </a:solidFill>
          <a:ln>
            <a:solidFill>
              <a:srgbClr val="C000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5296643" cy="523220"/>
          </a:xfrm>
          <a:prstGeom prst="rect">
            <a:avLst/>
          </a:prstGeom>
          <a:noFill/>
        </p:spPr>
        <p:txBody>
          <a:bodyPr wrap="none" rtlCol="0">
            <a:spAutoFit/>
          </a:bodyPr>
          <a:lstStyle/>
          <a:p>
            <a:r>
              <a:rPr lang="en-US" sz="2800" cap="small" dirty="0" smtClean="0">
                <a:latin typeface="Candara" panose="020E0502030303020204" pitchFamily="34" charset="0"/>
                <a:ea typeface="Verdana" panose="020B0604030504040204" pitchFamily="34" charset="0"/>
                <a:cs typeface="Verdana" panose="020B0604030504040204" pitchFamily="34" charset="0"/>
              </a:rPr>
              <a:t>name your own price (be ruthless)</a:t>
            </a:r>
            <a:endParaRPr lang="en-US" sz="2800" cap="small" dirty="0">
              <a:latin typeface="Candara" panose="020E050203030302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55" y="1527670"/>
            <a:ext cx="8620572" cy="4856660"/>
          </a:xfrm>
          <a:prstGeom prst="rect">
            <a:avLst/>
          </a:prstGeom>
        </p:spPr>
      </p:pic>
    </p:spTree>
    <p:extLst>
      <p:ext uri="{BB962C8B-B14F-4D97-AF65-F5344CB8AC3E}">
        <p14:creationId xmlns:p14="http://schemas.microsoft.com/office/powerpoint/2010/main" val="246499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390" y="365127"/>
            <a:ext cx="7253960" cy="628474"/>
          </a:xfrm>
        </p:spPr>
        <p:txBody>
          <a:bodyPr>
            <a:normAutofit fontScale="90000"/>
          </a:bodyPr>
          <a:lstStyle/>
          <a:p>
            <a:r>
              <a:rPr lang="en-US" dirty="0" smtClean="0"/>
              <a:t>Annual MPP Margin</a:t>
            </a:r>
            <a:endParaRPr lang="en-US" dirty="0"/>
          </a:p>
        </p:txBody>
      </p:sp>
      <p:pic>
        <p:nvPicPr>
          <p:cNvPr id="3" name="Picture 2"/>
          <p:cNvPicPr>
            <a:picLocks noChangeAspect="1"/>
          </p:cNvPicPr>
          <p:nvPr/>
        </p:nvPicPr>
        <p:blipFill>
          <a:blip r:embed="rId3"/>
          <a:stretch>
            <a:fillRect/>
          </a:stretch>
        </p:blipFill>
        <p:spPr>
          <a:xfrm>
            <a:off x="850900" y="1371600"/>
            <a:ext cx="7632700" cy="5119494"/>
          </a:xfrm>
          <a:prstGeom prst="rect">
            <a:avLst/>
          </a:prstGeom>
        </p:spPr>
      </p:pic>
      <p:sp>
        <p:nvSpPr>
          <p:cNvPr id="4" name="Oval Callout 3"/>
          <p:cNvSpPr/>
          <p:nvPr/>
        </p:nvSpPr>
        <p:spPr>
          <a:xfrm>
            <a:off x="5549900" y="1371600"/>
            <a:ext cx="2374900" cy="914400"/>
          </a:xfrm>
          <a:prstGeom prst="wedgeEllipseCallout">
            <a:avLst>
              <a:gd name="adj1" fmla="val 50305"/>
              <a:gd name="adj2" fmla="val 1003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Highest Margin Ever!</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6" name="Straight Connector 5"/>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6659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757" y="1367481"/>
            <a:ext cx="8822724" cy="5198076"/>
          </a:xfrm>
          <a:prstGeom prst="rect">
            <a:avLst/>
          </a:prstGeom>
          <a:solidFill>
            <a:schemeClr val="bg1"/>
          </a:solidFill>
          <a:ln>
            <a:solidFill>
              <a:srgbClr val="C000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7350346" cy="553998"/>
          </a:xfrm>
          <a:prstGeom prst="rect">
            <a:avLst/>
          </a:prstGeom>
          <a:noFill/>
        </p:spPr>
        <p:txBody>
          <a:bodyPr wrap="none" rtlCol="0">
            <a:spAutoFit/>
          </a:bodyPr>
          <a:lstStyle/>
          <a:p>
            <a:r>
              <a:rPr lang="en-US" sz="3000" cap="small" dirty="0" smtClean="0">
                <a:solidFill>
                  <a:prstClr val="black"/>
                </a:solidFill>
                <a:latin typeface="Candara" panose="020E0502030303020204" pitchFamily="34" charset="0"/>
                <a:ea typeface="Verdana" panose="020B0604030504040204" pitchFamily="34" charset="0"/>
                <a:cs typeface="Verdana" panose="020B0604030504040204" pitchFamily="34" charset="0"/>
              </a:rPr>
              <a:t>Know your farm: plans, costs and financials</a:t>
            </a:r>
            <a:endParaRPr lang="en-US" sz="3000" cap="small" dirty="0">
              <a:solidFill>
                <a:prstClr val="black"/>
              </a:solidFill>
              <a:latin typeface="Candara" panose="020E0502030303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1746421"/>
            <a:ext cx="8652190" cy="4378960"/>
          </a:xfrm>
          <a:prstGeom prst="rect">
            <a:avLst/>
          </a:prstGeom>
        </p:spPr>
      </p:pic>
    </p:spTree>
    <p:extLst>
      <p:ext uri="{BB962C8B-B14F-4D97-AF65-F5344CB8AC3E}">
        <p14:creationId xmlns:p14="http://schemas.microsoft.com/office/powerpoint/2010/main" val="3624844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757" y="1367481"/>
            <a:ext cx="8822724" cy="5198076"/>
          </a:xfrm>
          <a:prstGeom prst="rect">
            <a:avLst/>
          </a:prstGeom>
          <a:solidFill>
            <a:schemeClr val="bg1"/>
          </a:solidFill>
          <a:ln>
            <a:solidFill>
              <a:srgbClr val="C000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6861430" cy="553998"/>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farm-specific dashboard: risk management</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73" y="1445286"/>
            <a:ext cx="8565652" cy="2139703"/>
          </a:xfrm>
          <a:prstGeom prst="rect">
            <a:avLst/>
          </a:prstGeom>
        </p:spPr>
      </p:pic>
      <p:sp>
        <p:nvSpPr>
          <p:cNvPr id="9" name="TextBox 8"/>
          <p:cNvSpPr txBox="1"/>
          <p:nvPr/>
        </p:nvSpPr>
        <p:spPr>
          <a:xfrm>
            <a:off x="346379" y="3898026"/>
            <a:ext cx="8266405" cy="2092881"/>
          </a:xfrm>
          <a:prstGeom prst="rect">
            <a:avLst/>
          </a:prstGeom>
          <a:noFill/>
        </p:spPr>
        <p:txBody>
          <a:bodyPr wrap="square" rtlCol="0">
            <a:spAutoFit/>
          </a:bodyPr>
          <a:lstStyle/>
          <a:p>
            <a:r>
              <a:rPr lang="en-US" sz="2600" dirty="0" smtClean="0"/>
              <a:t>Some common question include:</a:t>
            </a:r>
          </a:p>
          <a:p>
            <a:pPr marL="285750" indent="-285750">
              <a:buFont typeface="Arial" panose="020B0604020202020204" pitchFamily="34" charset="0"/>
              <a:buChar char="•"/>
            </a:pPr>
            <a:r>
              <a:rPr lang="en-US" sz="2600" dirty="0" smtClean="0"/>
              <a:t>Do I need to hedge if I use MPP-Dairy? How much?</a:t>
            </a:r>
          </a:p>
          <a:p>
            <a:pPr marL="285750" indent="-285750">
              <a:buFont typeface="Arial" panose="020B0604020202020204" pitchFamily="34" charset="0"/>
              <a:buChar char="•"/>
            </a:pPr>
            <a:r>
              <a:rPr lang="en-US" sz="2600" dirty="0" smtClean="0"/>
              <a:t>Should % hedged plus coverage percentage be lower than total milk production?</a:t>
            </a:r>
          </a:p>
          <a:p>
            <a:pPr marL="285750" indent="-285750">
              <a:buFont typeface="Arial" panose="020B0604020202020204" pitchFamily="34" charset="0"/>
              <a:buChar char="•"/>
            </a:pPr>
            <a:r>
              <a:rPr lang="en-US" sz="2600" dirty="0" smtClean="0"/>
              <a:t>When should I hedge? </a:t>
            </a:r>
            <a:endParaRPr lang="en-US" sz="2600" dirty="0"/>
          </a:p>
        </p:txBody>
      </p:sp>
    </p:spTree>
    <p:extLst>
      <p:ext uri="{BB962C8B-B14F-4D97-AF65-F5344CB8AC3E}">
        <p14:creationId xmlns:p14="http://schemas.microsoft.com/office/powerpoint/2010/main" val="3330942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757" y="1196037"/>
            <a:ext cx="8822724" cy="5376219"/>
          </a:xfrm>
          <a:prstGeom prst="rect">
            <a:avLst/>
          </a:prstGeom>
          <a:solidFill>
            <a:schemeClr val="bg1"/>
          </a:solidFill>
          <a:ln>
            <a:solidFill>
              <a:srgbClr val="C000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6861430" cy="553998"/>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farm-specific dashboard: risk management</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73" y="1445286"/>
            <a:ext cx="8565652" cy="21397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73" y="3964844"/>
            <a:ext cx="8565652" cy="177437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18" y="5915669"/>
            <a:ext cx="7841421" cy="394411"/>
          </a:xfrm>
          <a:prstGeom prst="rect">
            <a:avLst/>
          </a:prstGeom>
        </p:spPr>
      </p:pic>
    </p:spTree>
    <p:extLst>
      <p:ext uri="{BB962C8B-B14F-4D97-AF65-F5344CB8AC3E}">
        <p14:creationId xmlns:p14="http://schemas.microsoft.com/office/powerpoint/2010/main" val="3008805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757" y="1196037"/>
            <a:ext cx="8822724" cy="5376219"/>
          </a:xfrm>
          <a:prstGeom prst="rect">
            <a:avLst/>
          </a:prstGeom>
          <a:solidFill>
            <a:schemeClr val="bg1"/>
          </a:solidFill>
          <a:ln>
            <a:solidFill>
              <a:srgbClr val="C000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87626" y="411605"/>
            <a:ext cx="6861430" cy="553998"/>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farm-specific dashboard: risk management</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73" y="3964844"/>
            <a:ext cx="8565652" cy="177437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68" y="5914261"/>
            <a:ext cx="8097472" cy="37888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173" y="1307288"/>
            <a:ext cx="8565652" cy="2161863"/>
          </a:xfrm>
          <a:prstGeom prst="rect">
            <a:avLst/>
          </a:prstGeom>
        </p:spPr>
      </p:pic>
    </p:spTree>
    <p:extLst>
      <p:ext uri="{BB962C8B-B14F-4D97-AF65-F5344CB8AC3E}">
        <p14:creationId xmlns:p14="http://schemas.microsoft.com/office/powerpoint/2010/main" val="10182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757" y="1196038"/>
            <a:ext cx="8822724" cy="5519088"/>
          </a:xfrm>
          <a:prstGeom prst="rect">
            <a:avLst/>
          </a:prstGeom>
          <a:solidFill>
            <a:schemeClr val="bg1"/>
          </a:solidFill>
          <a:ln>
            <a:solidFill>
              <a:srgbClr val="C000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73" y="3464778"/>
            <a:ext cx="8565652" cy="177437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89" y="4656958"/>
            <a:ext cx="8097472" cy="37888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173" y="1307288"/>
            <a:ext cx="8565652" cy="2161863"/>
          </a:xfrm>
          <a:prstGeom prst="rect">
            <a:avLst/>
          </a:prstGeom>
        </p:spPr>
      </p:pic>
      <p:sp>
        <p:nvSpPr>
          <p:cNvPr id="11" name="TextBox 10"/>
          <p:cNvSpPr txBox="1"/>
          <p:nvPr/>
        </p:nvSpPr>
        <p:spPr>
          <a:xfrm>
            <a:off x="1087626" y="411605"/>
            <a:ext cx="6699270" cy="553998"/>
          </a:xfrm>
          <a:prstGeom prst="rect">
            <a:avLst/>
          </a:prstGeom>
          <a:noFill/>
        </p:spPr>
        <p:txBody>
          <a:bodyPr wrap="none" rtlCol="0">
            <a:spAutoFit/>
          </a:bodyPr>
          <a:lstStyle/>
          <a:p>
            <a:r>
              <a:rPr lang="en-US" sz="3000" cap="small" dirty="0" smtClean="0">
                <a:latin typeface="Candara" panose="020E0502030303020204" pitchFamily="34" charset="0"/>
                <a:ea typeface="Verdana" panose="020B0604030504040204" pitchFamily="34" charset="0"/>
                <a:cs typeface="Verdana" panose="020B0604030504040204" pitchFamily="34" charset="0"/>
              </a:rPr>
              <a:t>dashboard: risk management – key points</a:t>
            </a:r>
            <a:endParaRPr lang="en-US" sz="3000" cap="small" dirty="0">
              <a:latin typeface="Candara" panose="020E0502030303020204" pitchFamily="34" charset="0"/>
              <a:ea typeface="Verdana" panose="020B0604030504040204" pitchFamily="34" charset="0"/>
              <a:cs typeface="Verdana" panose="020B0604030504040204" pitchFamily="34" charset="0"/>
            </a:endParaRPr>
          </a:p>
        </p:txBody>
      </p:sp>
      <p:sp>
        <p:nvSpPr>
          <p:cNvPr id="12" name="Rectangle 11"/>
          <p:cNvSpPr/>
          <p:nvPr/>
        </p:nvSpPr>
        <p:spPr>
          <a:xfrm>
            <a:off x="177726" y="5380750"/>
            <a:ext cx="8852545" cy="1292662"/>
          </a:xfrm>
          <a:prstGeom prst="rect">
            <a:avLst/>
          </a:prstGeom>
        </p:spPr>
        <p:txBody>
          <a:bodyPr wrap="square">
            <a:spAutoFit/>
          </a:bodyPr>
          <a:lstStyle/>
          <a:p>
            <a:pPr marL="457200" indent="-457200">
              <a:buFont typeface="Wingdings" panose="05000000000000000000" pitchFamily="2" charset="2"/>
              <a:buChar char="ü"/>
            </a:pPr>
            <a:r>
              <a:rPr lang="en-US" sz="2600" dirty="0" smtClean="0"/>
              <a:t>MPP-Dairy and private risk management tools may be combined to keep profitability, liquidity and solvency above desired thresholds at least hedging costs.  </a:t>
            </a:r>
          </a:p>
        </p:txBody>
      </p:sp>
    </p:spTree>
    <p:extLst>
      <p:ext uri="{BB962C8B-B14F-4D97-AF65-F5344CB8AC3E}">
        <p14:creationId xmlns:p14="http://schemas.microsoft.com/office/powerpoint/2010/main" val="3909670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ctrTitle"/>
          </p:nvPr>
        </p:nvSpPr>
        <p:spPr/>
        <p:txBody>
          <a:bodyPr/>
          <a:lstStyle/>
          <a:p>
            <a:r>
              <a:rPr lang="en-US" dirty="0" smtClean="0"/>
              <a:t>Questions?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81464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794" y="293760"/>
            <a:ext cx="7821705" cy="717120"/>
          </a:xfrm>
        </p:spPr>
        <p:txBody>
          <a:bodyPr>
            <a:normAutofit fontScale="90000"/>
          </a:bodyPr>
          <a:lstStyle/>
          <a:p>
            <a:r>
              <a:rPr lang="en-US" dirty="0" smtClean="0"/>
              <a:t>Average Daily U.S. Milk Production</a:t>
            </a:r>
            <a:endParaRPr lang="en-US" dirty="0"/>
          </a:p>
        </p:txBody>
      </p:sp>
      <p:sp>
        <p:nvSpPr>
          <p:cNvPr id="3" name="TextBox 2"/>
          <p:cNvSpPr txBox="1"/>
          <p:nvPr/>
        </p:nvSpPr>
        <p:spPr>
          <a:xfrm>
            <a:off x="518379" y="3026985"/>
            <a:ext cx="461665" cy="1826507"/>
          </a:xfrm>
          <a:prstGeom prst="rect">
            <a:avLst/>
          </a:prstGeom>
          <a:noFill/>
        </p:spPr>
        <p:txBody>
          <a:bodyPr vert="vert270" wrap="none" rtlCol="0">
            <a:spAutoFit/>
          </a:bodyPr>
          <a:lstStyle/>
          <a:p>
            <a:r>
              <a:rPr lang="en-US" dirty="0" smtClean="0"/>
              <a:t>Millions of Pounds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6" name="Straight Connector 5"/>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1003300" y="1346200"/>
            <a:ext cx="7221306" cy="4965700"/>
          </a:xfrm>
          <a:prstGeom prst="rect">
            <a:avLst/>
          </a:prstGeom>
        </p:spPr>
      </p:pic>
    </p:spTree>
    <p:extLst>
      <p:ext uri="{BB962C8B-B14F-4D97-AF65-F5344CB8AC3E}">
        <p14:creationId xmlns:p14="http://schemas.microsoft.com/office/powerpoint/2010/main" val="20319644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759" y="249238"/>
            <a:ext cx="7957127" cy="770282"/>
          </a:xfrm>
        </p:spPr>
        <p:txBody>
          <a:bodyPr>
            <a:normAutofit/>
          </a:bodyPr>
          <a:lstStyle/>
          <a:p>
            <a:r>
              <a:rPr lang="en-US" sz="3600" dirty="0" smtClean="0"/>
              <a:t>Percent Change in U.S. Milk Production</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5" name="Straight Connector 4"/>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914400" y="1333499"/>
            <a:ext cx="6985000" cy="5295605"/>
          </a:xfrm>
          <a:prstGeom prst="rect">
            <a:avLst/>
          </a:prstGeom>
        </p:spPr>
      </p:pic>
    </p:spTree>
    <p:extLst>
      <p:ext uri="{BB962C8B-B14F-4D97-AF65-F5344CB8AC3E}">
        <p14:creationId xmlns:p14="http://schemas.microsoft.com/office/powerpoint/2010/main" val="13350460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471" y="325438"/>
            <a:ext cx="6992542" cy="650882"/>
          </a:xfrm>
        </p:spPr>
        <p:txBody>
          <a:bodyPr>
            <a:normAutofit fontScale="90000"/>
          </a:bodyPr>
          <a:lstStyle/>
          <a:p>
            <a:r>
              <a:rPr lang="en-US" dirty="0" smtClean="0"/>
              <a:t>A Tale of Two Regions…</a:t>
            </a:r>
            <a:endParaRPr lang="en-US" dirty="0"/>
          </a:p>
        </p:txBody>
      </p:sp>
      <p:pic>
        <p:nvPicPr>
          <p:cNvPr id="3" name="Picture 2" descr="6F1ED600-C839-445F-81D0-5E3516253B92__Milk 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7313"/>
            <a:ext cx="10172700" cy="56206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5" name="Straight Connector 4"/>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5496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794" y="350838"/>
            <a:ext cx="7580405" cy="565002"/>
          </a:xfrm>
        </p:spPr>
        <p:txBody>
          <a:bodyPr>
            <a:normAutofit fontScale="90000"/>
          </a:bodyPr>
          <a:lstStyle/>
          <a:p>
            <a:r>
              <a:rPr lang="en-US" dirty="0" smtClean="0"/>
              <a:t>Worst CA Drought in 1200 Years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5" name="Straight Connector 4"/>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0" y="1382097"/>
            <a:ext cx="9144000" cy="5475903"/>
          </a:xfrm>
          <a:prstGeom prst="rect">
            <a:avLst/>
          </a:prstGeom>
        </p:spPr>
      </p:pic>
    </p:spTree>
    <p:extLst>
      <p:ext uri="{BB962C8B-B14F-4D97-AF65-F5344CB8AC3E}">
        <p14:creationId xmlns:p14="http://schemas.microsoft.com/office/powerpoint/2010/main" val="19006938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435" y="365127"/>
            <a:ext cx="7376106" cy="688954"/>
          </a:xfrm>
        </p:spPr>
        <p:txBody>
          <a:bodyPr>
            <a:normAutofit fontScale="90000"/>
          </a:bodyPr>
          <a:lstStyle/>
          <a:p>
            <a:r>
              <a:rPr lang="en-US" dirty="0" smtClean="0"/>
              <a:t>Comparative Feed Cost Data</a:t>
            </a:r>
            <a:endParaRPr lang="en-US" dirty="0"/>
          </a:p>
        </p:txBody>
      </p:sp>
      <p:sp>
        <p:nvSpPr>
          <p:cNvPr id="3" name="Text Placeholder 2"/>
          <p:cNvSpPr>
            <a:spLocks noGrp="1"/>
          </p:cNvSpPr>
          <p:nvPr>
            <p:ph type="body" idx="1"/>
          </p:nvPr>
        </p:nvSpPr>
        <p:spPr/>
        <p:txBody>
          <a:bodyPr/>
          <a:lstStyle/>
          <a:p>
            <a:r>
              <a:rPr lang="en-US" dirty="0" smtClean="0"/>
              <a:t>Wisconsin</a:t>
            </a:r>
            <a:endParaRPr lang="en-US" dirty="0"/>
          </a:p>
        </p:txBody>
      </p:sp>
      <p:sp>
        <p:nvSpPr>
          <p:cNvPr id="4" name="Content Placeholder 3"/>
          <p:cNvSpPr>
            <a:spLocks noGrp="1"/>
          </p:cNvSpPr>
          <p:nvPr>
            <p:ph sz="half" idx="2"/>
          </p:nvPr>
        </p:nvSpPr>
        <p:spPr/>
        <p:txBody>
          <a:bodyPr/>
          <a:lstStyle/>
          <a:p>
            <a:r>
              <a:rPr lang="en-US" dirty="0" smtClean="0"/>
              <a:t>Price of Hay = $150</a:t>
            </a:r>
          </a:p>
          <a:p>
            <a:r>
              <a:rPr lang="en-US" dirty="0" smtClean="0"/>
              <a:t>Price of Corn = $3.47</a:t>
            </a:r>
          </a:p>
          <a:p>
            <a:r>
              <a:rPr lang="en-US" dirty="0" smtClean="0"/>
              <a:t>Price of SBM = $370</a:t>
            </a:r>
            <a:endParaRPr lang="en-US" dirty="0"/>
          </a:p>
        </p:txBody>
      </p:sp>
      <p:sp>
        <p:nvSpPr>
          <p:cNvPr id="5" name="Text Placeholder 4"/>
          <p:cNvSpPr>
            <a:spLocks noGrp="1"/>
          </p:cNvSpPr>
          <p:nvPr>
            <p:ph type="body" sz="quarter" idx="3"/>
          </p:nvPr>
        </p:nvSpPr>
        <p:spPr/>
        <p:txBody>
          <a:bodyPr/>
          <a:lstStyle/>
          <a:p>
            <a:r>
              <a:rPr lang="en-US" dirty="0" smtClean="0"/>
              <a:t>California</a:t>
            </a:r>
            <a:endParaRPr lang="en-US" dirty="0"/>
          </a:p>
        </p:txBody>
      </p:sp>
      <p:sp>
        <p:nvSpPr>
          <p:cNvPr id="6" name="Content Placeholder 5"/>
          <p:cNvSpPr>
            <a:spLocks noGrp="1"/>
          </p:cNvSpPr>
          <p:nvPr>
            <p:ph sz="quarter" idx="4"/>
          </p:nvPr>
        </p:nvSpPr>
        <p:spPr/>
        <p:txBody>
          <a:bodyPr/>
          <a:lstStyle/>
          <a:p>
            <a:r>
              <a:rPr lang="en-US" dirty="0" smtClean="0"/>
              <a:t>Price of Hay = $260</a:t>
            </a:r>
          </a:p>
          <a:p>
            <a:r>
              <a:rPr lang="en-US" dirty="0" smtClean="0"/>
              <a:t>Price of Corn = $5.01</a:t>
            </a:r>
          </a:p>
          <a:p>
            <a:r>
              <a:rPr lang="en-US" dirty="0" smtClean="0"/>
              <a:t>Price of SBM = $420</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3" y="255827"/>
            <a:ext cx="847843" cy="876422"/>
          </a:xfrm>
          <a:prstGeom prst="rect">
            <a:avLst/>
          </a:prstGeom>
        </p:spPr>
      </p:pic>
      <p:cxnSp>
        <p:nvCxnSpPr>
          <p:cNvPr id="8" name="Straight Connector 7"/>
          <p:cNvCxnSpPr/>
          <p:nvPr/>
        </p:nvCxnSpPr>
        <p:spPr>
          <a:xfrm>
            <a:off x="1173563" y="1054443"/>
            <a:ext cx="7439221"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6789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MaP Webinar - template and advanced tool_wolf">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MaP Webinar - template and advanced tool_wolf">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SA Webina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DMaP Webinar - template and advanced tool_wolf">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DMaP Webinar - template and advanced tool_wolf.pptx</Template>
  <TotalTime>1116</TotalTime>
  <Words>3738</Words>
  <Application>Microsoft Macintosh PowerPoint</Application>
  <PresentationFormat>On-screen Show (4:3)</PresentationFormat>
  <Paragraphs>210</Paragraphs>
  <Slides>45</Slides>
  <Notes>29</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DMaP Webinar - template and advanced tool_wolf</vt:lpstr>
      <vt:lpstr>1_DMaP Webinar - template and advanced tool_wolf</vt:lpstr>
      <vt:lpstr>FSA Webinar</vt:lpstr>
      <vt:lpstr>2_DMaP Webinar - template and advanced tool_wolf</vt:lpstr>
      <vt:lpstr>PowerPoint Presentation</vt:lpstr>
      <vt:lpstr>Remember When…</vt:lpstr>
      <vt:lpstr>MPP Ration Value</vt:lpstr>
      <vt:lpstr>Annual MPP Margin</vt:lpstr>
      <vt:lpstr>Average Daily U.S. Milk Production</vt:lpstr>
      <vt:lpstr>Percent Change in U.S. Milk Production</vt:lpstr>
      <vt:lpstr>A Tale of Two Regions…</vt:lpstr>
      <vt:lpstr>Worst CA Drought in 1200 Years</vt:lpstr>
      <vt:lpstr>Comparative Feed Cost Data</vt:lpstr>
      <vt:lpstr>Impact of Feed Costs</vt:lpstr>
      <vt:lpstr>All Milk Price</vt:lpstr>
      <vt:lpstr>Opinions Change Over Time</vt:lpstr>
      <vt:lpstr>Opinions Change Over Time</vt:lpstr>
      <vt:lpstr>MPP Margin Forecast</vt:lpstr>
      <vt:lpstr>Consumer Confidence</vt:lpstr>
      <vt:lpstr>We Need Exports!</vt:lpstr>
      <vt:lpstr>U.S. Versus International Prices</vt:lpstr>
      <vt:lpstr>U.S. Versus International Prices</vt:lpstr>
      <vt:lpstr>Global Dairy Trade Index</vt:lpstr>
      <vt:lpstr>U.S. Farm Milk Prices are Holding Up Better than Most</vt:lpstr>
      <vt:lpstr>Exports Need a Boost</vt:lpstr>
      <vt:lpstr>Other Factors</vt:lpstr>
      <vt:lpstr>Around the World</vt:lpstr>
      <vt:lpstr>Can We Tap on the Brakes? Strongest El Niño in 50 Years!</vt:lpstr>
      <vt:lpstr>The Option to Producing Milk</vt:lpstr>
      <vt:lpstr>My Forecast…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 Bozic</dc:creator>
  <cp:lastModifiedBy>Mark Stephenson</cp:lastModifiedBy>
  <cp:revision>73</cp:revision>
  <dcterms:created xsi:type="dcterms:W3CDTF">2015-07-19T21:38:52Z</dcterms:created>
  <dcterms:modified xsi:type="dcterms:W3CDTF">2015-09-04T16:53:03Z</dcterms:modified>
</cp:coreProperties>
</file>